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39" r:id="rId2"/>
    <p:sldId id="1100" r:id="rId3"/>
    <p:sldId id="1607" r:id="rId4"/>
    <p:sldId id="1611" r:id="rId5"/>
    <p:sldId id="1590" r:id="rId6"/>
    <p:sldId id="1591" r:id="rId7"/>
    <p:sldId id="1608" r:id="rId8"/>
    <p:sldId id="1609" r:id="rId9"/>
    <p:sldId id="1610" r:id="rId10"/>
    <p:sldId id="1603" r:id="rId11"/>
    <p:sldId id="1604" r:id="rId12"/>
    <p:sldId id="745" r:id="rId13"/>
    <p:sldId id="545" r:id="rId14"/>
  </p:sldIdLst>
  <p:sldSz cx="12192000" cy="6858000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phaël RAUX" initials="RR" lastIdx="1" clrIdx="0">
    <p:extLst>
      <p:ext uri="{19B8F6BF-5375-455C-9EA6-DF929625EA0E}">
        <p15:presenceInfo xmlns:p15="http://schemas.microsoft.com/office/powerpoint/2012/main" userId="S-1-5-21-1614443000-1786123905-348721144-29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CC00"/>
    <a:srgbClr val="FFCC00"/>
    <a:srgbClr val="669900"/>
    <a:srgbClr val="FFFF2F"/>
    <a:srgbClr val="3333FF"/>
    <a:srgbClr val="0066FF"/>
    <a:srgbClr val="CC3399"/>
    <a:srgbClr val="CC00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71" autoAdjust="0"/>
    <p:restoredTop sz="94343" autoAdjust="0"/>
  </p:normalViewPr>
  <p:slideViewPr>
    <p:cSldViewPr snapToGrid="0">
      <p:cViewPr varScale="1">
        <p:scale>
          <a:sx n="66" d="100"/>
          <a:sy n="66" d="100"/>
        </p:scale>
        <p:origin x="40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127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814" y="-96"/>
      </p:cViewPr>
      <p:guideLst>
        <p:guide orient="horz" pos="3224"/>
        <p:guide pos="2236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raphael.raux\Desktop\Webinaire\Feuille%20de%20calcul%20sans%20tit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24603446308342"/>
          <c:y val="3.4393809114359415E-2"/>
          <c:w val="0.48507588725322376"/>
          <c:h val="0.9243336199484092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'Réponses au formulaire 1'!$B$30:$B$39</c:f>
              <c:strCache>
                <c:ptCount val="10"/>
                <c:pt idx="0">
                  <c:v>Acceptation de l'avance, IBAN</c:v>
                </c:pt>
                <c:pt idx="1">
                  <c:v>Bibliothèque de thèmes "de détails"</c:v>
                </c:pt>
                <c:pt idx="2">
                  <c:v>Saisie du délai d'exécution</c:v>
                </c:pt>
                <c:pt idx="3">
                  <c:v>Saisie d'autres éléments quantifiables</c:v>
                </c:pt>
                <c:pt idx="4">
                  <c:v>Saisir n offres pour une même variante</c:v>
                </c:pt>
                <c:pt idx="5">
                  <c:v>Saisie du détail des prix (BPU, DPGF)</c:v>
                </c:pt>
                <c:pt idx="6">
                  <c:v>Import XLS du BPU et DPGF</c:v>
                </c:pt>
                <c:pt idx="7">
                  <c:v>Sous-sous critères</c:v>
                </c:pt>
                <c:pt idx="8">
                  <c:v>Saisie offre TTC ou taux TVA différent</c:v>
                </c:pt>
                <c:pt idx="9">
                  <c:v>Ventilation de l'offre par tranches, phases, postes</c:v>
                </c:pt>
              </c:strCache>
            </c:strRef>
          </c:cat>
          <c:val>
            <c:numRef>
              <c:f>'Réponses au formulaire 1'!$C$30:$C$39</c:f>
              <c:numCache>
                <c:formatCode>General</c:formatCode>
                <c:ptCount val="10"/>
                <c:pt idx="0">
                  <c:v>8</c:v>
                </c:pt>
                <c:pt idx="1">
                  <c:v>12</c:v>
                </c:pt>
                <c:pt idx="2">
                  <c:v>19</c:v>
                </c:pt>
                <c:pt idx="3">
                  <c:v>19</c:v>
                </c:pt>
                <c:pt idx="4">
                  <c:v>20</c:v>
                </c:pt>
                <c:pt idx="5">
                  <c:v>22</c:v>
                </c:pt>
                <c:pt idx="6">
                  <c:v>22</c:v>
                </c:pt>
                <c:pt idx="7">
                  <c:v>26</c:v>
                </c:pt>
                <c:pt idx="8">
                  <c:v>29</c:v>
                </c:pt>
                <c:pt idx="9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03-4B87-AFAA-ABDAE2FAA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27226287"/>
        <c:axId val="1427222543"/>
      </c:barChart>
      <c:catAx>
        <c:axId val="14272262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27222543"/>
        <c:crosses val="autoZero"/>
        <c:auto val="1"/>
        <c:lblAlgn val="ctr"/>
        <c:lblOffset val="100"/>
        <c:noMultiLvlLbl val="0"/>
      </c:catAx>
      <c:valAx>
        <c:axId val="142722254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7226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86A97D34-C117-460E-BA97-ED46EA727F5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313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42333D21-9279-4BD9-9A36-5D46AFEC7BC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6165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2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9600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3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24521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4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9793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5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29765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6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31099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7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29490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8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3989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9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32198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10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30390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61071-D16F-46AA-9FC1-643FD5683A14}" type="slidenum">
              <a:rPr lang="fr-FR" smtClean="0"/>
              <a:pPr eaLnBrk="1" hangingPunct="1"/>
              <a:t>11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9992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F852F-72AC-4702-9657-C60DC3217C5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331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EC635-52A9-4605-BD20-8C11EAA58BE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32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DA10-BE71-44B6-A8DC-FC83C76B264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659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1615B-9243-472D-A5CD-449C2650D8F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919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FEBB5-2ADB-4CF3-B80B-C277AB619C6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1491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BC34E-3A56-4D0D-9764-97B374E8D6D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2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96E60-2F01-45DB-A7C2-06F655CB33B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793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86240-417E-4A83-A1C9-7ABEE40C312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676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A1657-1C49-437E-A3A8-39A6AB47EC9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35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91EAB-80CF-4C3F-9249-B66845FA3CF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22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910F8-B5B2-4206-94E5-D9FE81ECD76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079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CB52D-BC46-4534-97C8-8513A3A471A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32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797CC86-15EE-40D3-933F-BC95829B42F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cXyfjla09tudzTfjfHpN_7nVcNx-Xg9Ix_pvK9pp_vXwyptg/viewform?usp=sf_lin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sis-franc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781300"/>
            <a:ext cx="12192000" cy="4076700"/>
          </a:xfrm>
          <a:prstGeom prst="rect">
            <a:avLst/>
          </a:prstGeom>
          <a:solidFill>
            <a:srgbClr val="E3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2051" name="Image 3" descr="vag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4463"/>
            <a:ext cx="12192000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Image 4" descr="logo_negatif_degrad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8063" y="2713037"/>
            <a:ext cx="23050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AutoShape 2" descr="data:image/jpeg;base64,/9j/4AAQSkZJRgABAQAAAQABAAD/2wCEAAkGBhQSEBQUEhQUFBUUFR4XFBUWFhcVFRsUIBgXHCIbFB0XHCYeFyEkGhcUHy8sIycpLCwsHB4xNjIqNSYrLCkBCQoKDgwOGg8PGiwkHyIpLCwsLSwtMC00NCwsLy8pLCksMCkpKSwsKSwsLyksLCwtKSwsKSwsKSosLCwsKSksLP/AABEIAHgAkAMBIgACEQEDEQH/xAAcAAACAgMBAQAAAAAAAAAAAAAABwUGAQMIBAL/xABGEAACAQMCAwUFBAQJDQAAAAABAgMABBESIQUGMQcTIkFRFDJhcYEjQnKRUqKxwTNDU4KSk6GywxUWFyREVFVilNHS0+H/xAAaAQACAwEBAAAAAAAAAAAAAAAAAgEDBAUG/8QAJhEAAgIBBAMAAQUBAAAAAAAAAAECEQMEEiExE0FRIjJhcaGxFP/aAAwDAQACEQMRAD8AeNFFFABRRRQAVF8y8dWztpJ3+4PCN93Oyjbpk4qUqL5i5divYDDNq05yCpwVbyI8j188igWV09vYreFds9wrk3EaSIegT7Nl+ROQ31/OmbwbmL2qzFxDGSWVtMZZQxZSRpJ6DJH9tJztC5ShsZVEMurWP4InLqAB4nOfMnbb1rbyKeJiOQ2ADIWCvq0FQ+M+EOdjhvL1qtNp0zm48+SE3CfP8Fy5f7YInOi8QwPkjUoLR9ejfeUjp0x8ulXE8yQG2kuUkEkUasWZDq90bgfGkvP2bcSZmdocsxLMe8j3YnJPXzJNVVZWXIBZeoIBI+Bzj6ijc0R/15cfE0dAcoc+Q34IUGOVd2iYgnH6Ske8PL4elWauWreQq6kFlIIwU94b/d6b+ldQWsmpFJBBKgkNgMNujY2BpouzTpc7yp32jbRRRTGwKKKKACiiigDFFFFABRVX5m7RLWyZkcs8o/i0G+4yNROwHTzpYcwdqd3c5WM+zp6Rk6yP+Zzv+WKVySM2XU48fDfI6uMcVS2heWRlVVHVjgE+Q6HqcDoaTHMHavd3GVixbofJDmTHxfy/mgV6+A9p0zyCG7jFzHIFj0BF1FsgZwdmJzk/IYxUr2o8rWMMffL9hM+yRxr4HI3OVGAvxPT4E1DdrgzZcsssN2N0l2KyRySSxJJ3JJySfUk9a6D7POD+z8OhUjDOO8f8T77/ACGkfSkfyvwn2m8gh8ncavwDdv1QR9a6TUYqIIXQQ7mzOK597RuDezcRlAGFkPep8mznH84NXQdLbto4NqgiuAN4m0P+Bun5MB/SNNJcGnWY92O/gn6uXCu1i9hCqxSZV/lF8ZHxZSD9Tn61TaKrTo4sMkofpY3rPtthIHe28qnz0srjz3GcE+XlVp5f57tbtCyPoKnBWUqjeW4BO43G4rnispEWYKoLEnAAGSSegA9c1KkzXDXZE+eTqes1XOQeGSQWMazFu8Yl31klgzEnByTuBirFVp2Iu0mFFFZoGMUGiigDnLnZpP8AKFx3rFmEhALac6B7vu7dMVCVae0Dld7W6dhHpgdsoyhtGTk6SWJOrrn+yqtVLPOZk1N2FbLi5eQ6nZnOMZZixx6ZY5rXRUFdjK7FeD6pprgjaNRGn4m3bHyUKP51N6qz2c8H9n4dCpGGkHev823GfkukVY5pAqlicAAkn4AZP9lXRVI9Bp4bMaR91H8f4ULm2lhP8YhUH0bGx+jYNV/sz5iN3bylj4lnc/HQ5Lr+QYj6VcKOyyLWSN+mcsyRlSVYYKkgj0IOCPzBr5q2dqHB+44jIQMLMBKvzOzfrAn61U6pZ53JDZJxCiig0CDA7G1DX0jOWLrCSud+rKCSSc56fmadFIjhnKF7aX1s6xM47xGWSIF0KEjOTtjwk9cfWnuKtidzR2obZLoKKKzTGw8XFuLR20LTSkhEGSQCx+QApbTdtv23gt8w4xu+JSfUYyo+W/zr19rPM11blIoiEimQ5cDLkg4ZcnZRgr033NKGklI5mq1Moy2w9EpzHx97ud5HZ9JYlEZy4QHyXoB9BUXRRVZzJScnbCpPlrhPtN3DD5O4DfgG7fqg1GUyexbg+qea4I2jURp+Jtzj5KB/SqUrZZghvyJDeVcDAqt9o3Eu54bOR7zr3a/Nzp/YWqy1TxzU78YS2Q/Yd0+TpHimU76W64X3fmDVrO9kaqvvBQOybjyW11IkzrHHLH1dgq61ORktsNi4pwxcdt292eFvlIh/YapPFucbgG/kX2YwWbqi95GxLucZQMHxkeuPMbVm54jHJdJH7HZ6fZBczmWIFoxgnScDf7vlULgzYX447bs19sNnHLapMrIWhffDKSY2wD574YIfzpPDfpvTZsuIxrbQ3kvDbJIJCSzKuXRQG30mPB1FdI36sKsHDeJ3AWCQWkKR3DhQiZEkSEEh5SF0nwjcADBI3pWrKMuFZpbroRsfD5W92OQ/KNz+wVqkjKkhgQR1BBB+oO4p3cA5ivruNJU9mCNPoKhH1mBXCtIpaTH0weoqmcz8Dm4lxS89n0EwBV0s2kkDC4XO2x1df31G0zz0yUU4tsr/AAfni8tT9nMxGPck+0TYYGA3TYAbEU/uC3pmt4ZG0kyRqxK505KgnTnfFJmDsgv2O4hT4mTP90GnPwWwMFvFEzajHGqFgMAkADIHlTRv2bNHHJG1O6PZRWaxTnQFp2xWM8qx93BqihVpHmBGV8iuM7DAU+efoaUVdJ8z8vre27QM7xhiCSmM7HODnYg0m+O9mV3DMVhieaMsAjjSSdurAHw+dVyRydZgk5bkrKhRVnvuzW/iUsYNYG57tg56+g3PrsK13nZ/eQ27XEsaxxquptTjWNwMFR5nNLTMXhyL0yuV0B2bcH9n4dCCMNIO9f5tuP1dIpIcucKNzdww/wAo4Dfg6t+qDXSyKAABsB0HwpoI3aCHLmRPM/EnhgPdI7SOQiFEaTSScF2C+SjLfHAHnVHu+GyWPELZl7+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+6a23XEZz7RiSZGwiRrl/C7d3qJAQjSvenfP8X02NSfL7ye2AZlaIxlh/CKI3GAVYOqiRWL6lb3vCfIVIyXNLiyN5CW3g7gRiRpTbf6wxDiOMLlz7641FmAwv6OfLeA7Mua4kvLkzlUNy2tZG231M2ksdlGDn5j5Uxudr7ueH3L+fdMB82Gkf3q5yxUN0U6ifhlFL0dUK4IyDkHoR6VA8X57srZ9Es6hwcFVBdh+IKDj60koudbtbVrYSsYzjBJOtQMeFGByBt0+dQdDmTPX8fijqaOQMAR0IyPLY/OvukpyV2pNap3VyHmjHuMDl0GPd8Xvjpjfam7wfjEdzCssRyrAHqCQSM4bBOCPMUydmzDnjlXHZ7qMUUVJeYxXzLEGUqwBBGCDuCD6191hjtQAu+TeVIouLXbxajHAAi6t8SuAzAH0VcDf9KmLVF5ea/to3BsQ7yyvLI/tMa5Zmz0weg0r9Klf8uX/wDw4f8AVR/+NQjPicYRqv6MdovGWtuHytGxWRyI4yvvBmPUfHGqkgears/7Vcf1r/8AenK9rd3d1ame2EENu7Sn7ZJC0mkqmygYwSTVD587NGtQ08BLw9XDEa0yf1l3A9fXPWllZl1UckvzjdIrMfOF6vS6n/rCf21Pcpc43U15DDPdziORtGQUBDEHTuVP3sD61UuH8PknkWOJC7t0Udf/AJUpFynfJ9qLaYd0wOdByGDeQ6tgjyBpFZhxzyWny0PIcuyf77d/nF/66w/LBPvXV4flKF/uKKov+nDHW038/tsf4dZXtwz0tM/KbP8Ah1ZaOp58P3/Slce49egzWlxPJIqvpZXwclW2IOM74BqAqY5t44t3dNOIjCWADqW1eIDGfdGNgPLyqHqtnHyu5Pmwr6MZ06sHTnGrB06sZxnpnG+K+QM10DyNy2kHD4keManAlkVxn7U4O4bOkjCj6UJWW6fA8zaEeOW7rTq9mn09c90+MflTD7GeX5FaW5cMqMuiPORq3yWx5gYAB+JpqYrOKsUaOli0ccclKwooqvcV55toJWibvXdADIIonlEYPQyFR4aY2OSj2WGioPi3OMFuyI3ePI66xFFG8kmj9JlUZUfOtcnPNqLT2rWTEG0HCsWV840svUHNRYu+P0sFFRSczQM8CK+Tco0kRAOkooBJJ8tiOtebhPOcFzKUiEpGGIkMTiJgpwSrkYO9TZO+P0nqwRVf4Pzzb3TqkQnOvOljDIse2fvkafL1rdb84W7pC6s2J5jDH4SMyDVkH0HhO9RZCnF+zTwrkS1t7h7iND3jMWBY5CE9e7H3c5Px3qwYoqt3PaBbJIyDvpNDaHeOF5I1fONLMoxnO21HQfjBfCT/AM27bUzdxEWdw7EopJcdGOR1r0W/C4o3Z0jjRn95lRVY/iIGTUBzPzoLeVYUBMp0u/2MsoWEkgkCIZJyMYJA+Ne2bnC3SaCF2ZZLhA8YZCBhs4DE+6cjGD50cC7oWebjnIVrcRTKsSRPLuZVQatedWfz6+uTS/sexe4MhEssaRg7MuWZh6gHGn6n86ZF3zjbxpcOxbFtII5cISdZ04C/pe8OleLhPOym1lnuQydyQXAhmQBWOAF7wAyH1IA+VQ0inJiwzlyZ4D2b2dqVdYzJIpyJJDqIPqB7o+gq01DcG5rgunaOMurooZkkjeJ9J6MA4GRW7hfMUNxJNHE+poH0SDBGDv09RkEbeYNTwXw2RVRJOivDwnjMdyjNESQsjRnII8anB6/GvdUjp30FUaJbqxuLvRaPdLcy99G8bopDFQNEuo5UDGxGaKKgWUdxsuobm2v3u1tnnS4hRWWNk72N18vEQGU58j5VFz8sXL2sztDiS5vopzACraIldM6j0J0gk0UUUI8SZt4dypcW/FIgqF7OITNE2R4BKuTGcnOAw2+Br65V4Zcx3QEcFxbWoR+9hmlSSPWfd9nwSR6ny/eUUUQsKXR5+QOD3Nu8KywXq4DBiZ0NsM5Oe7Bz6fXesQcDuorSyxbu7wXskrxhkDaCZcHJON9QrFFFAsKSqxgcLu3liDSRNCxzmNyrMMHzKkjfrS5m4XfQWj2cUFxrWV3hubeRERgxYjvskMPe3HwFFFFDyx7vZ6eYuB3JvVlEV26+ypGzW0yRP3gJJDMx3H78V6+L8pyXlyhkjdENgEDsQzx3AfUuSDuw6kjrvRRRQvhXNkUvLt8/D75ZoT381xG4ClfHp7sFl3wPdJ8q9k3CLiTht7CIbzW4TQLmdJix1biMg+HAGTnrms0VFEeBffVG6w4Nc2kt66xzXEphUWszuGJG32TZIAKv4s43A/PRy5yneWNzbSEJIjoYrjuwVYAkvrlLHxkOcZHlRRU0HhXH7ElyZ7Tbs8ElpKEe5lk77VHoCs7MMjVq9PLzq60UUIthHaqP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5098473" y="5157758"/>
            <a:ext cx="58346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fr-FR" sz="4000" dirty="0" smtClean="0">
                <a:latin typeface="Century Gothic" pitchFamily="34" charset="0"/>
              </a:rPr>
              <a:t>Atelier </a:t>
            </a:r>
            <a:r>
              <a:rPr lang="fr-FR" sz="4000" b="1" dirty="0" smtClean="0">
                <a:solidFill>
                  <a:srgbClr val="FF9900"/>
                </a:solidFill>
                <a:latin typeface="Segoe Print" panose="02000600000000000000" pitchFamily="2" charset="0"/>
              </a:rPr>
              <a:t>Conception</a:t>
            </a:r>
            <a:endParaRPr lang="fr-FR" sz="1000" b="1" dirty="0">
              <a:solidFill>
                <a:schemeClr val="bg2"/>
              </a:solidFill>
              <a:latin typeface="Segoe Print" panose="02000600000000000000" pitchFamily="2" charset="0"/>
            </a:endParaRPr>
          </a:p>
          <a:p>
            <a:pPr algn="r" eaLnBrk="1" hangingPunct="1"/>
            <a:r>
              <a:rPr lang="fr-FR" sz="1600" dirty="0" smtClean="0">
                <a:latin typeface="Century Gothic" pitchFamily="34" charset="0"/>
              </a:rPr>
              <a:t>Webinaire #144 du 18/03/2022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2" y="0"/>
            <a:ext cx="12192000" cy="6882064"/>
          </a:xfrm>
          <a:prstGeom prst="rect">
            <a:avLst/>
          </a:prstGeom>
        </p:spPr>
      </p:pic>
      <p:sp>
        <p:nvSpPr>
          <p:cNvPr id="20" name="Titre 1"/>
          <p:cNvSpPr txBox="1">
            <a:spLocks/>
          </p:cNvSpPr>
          <p:nvPr/>
        </p:nvSpPr>
        <p:spPr>
          <a:xfrm>
            <a:off x="7361729" y="462643"/>
            <a:ext cx="4572000" cy="971698"/>
          </a:xfrm>
          <a:prstGeom prst="rect">
            <a:avLst/>
          </a:prstGeom>
          <a:solidFill>
            <a:srgbClr val="FF9900">
              <a:alpha val="93000"/>
            </a:srgb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fr-FR" sz="3600" spc="3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ORDRE DU JOUR</a:t>
            </a: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3474720" y="3573164"/>
            <a:ext cx="8459009" cy="1486516"/>
          </a:xfrm>
          <a:prstGeom prst="rect">
            <a:avLst/>
          </a:prstGeom>
          <a:solidFill>
            <a:schemeClr val="accent5">
              <a:lumMod val="10000"/>
              <a:alpha val="93000"/>
            </a:schemeClr>
          </a:solidFill>
          <a:effectLst/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Bef>
                <a:spcPts val="800"/>
              </a:spcBef>
              <a:spcAft>
                <a:spcPts val="800"/>
              </a:spcAft>
              <a:defRPr/>
            </a:pPr>
            <a:r>
              <a:rPr lang="fr-FR" sz="3200" cap="all" spc="300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fr-FR" sz="3200" cap="all" spc="3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Saisie des offres détaillées</a:t>
            </a:r>
            <a:endParaRPr lang="fr-FR" sz="3200" cap="all" spc="3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Image 4" descr="logo_negatif_degrad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272" y="278289"/>
            <a:ext cx="818600" cy="36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3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3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8107680" y="0"/>
            <a:ext cx="40843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POINT PRODUIT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340615" y="1930090"/>
            <a:ext cx="1607389" cy="8323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2022#1</a:t>
            </a:r>
            <a:endParaRPr lang="fr-F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210055" y="1930090"/>
            <a:ext cx="7357949" cy="83236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Estimations des lots et avis MAPA BOAMP</a:t>
            </a:r>
            <a:endParaRPr lang="fr-F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340615" y="3083518"/>
            <a:ext cx="1607389" cy="8323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Question</a:t>
            </a:r>
            <a:endParaRPr lang="fr-F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210055" y="3083518"/>
            <a:ext cx="7357949" cy="83236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2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AE, MOE : favorable à ajouter champ à compléter % en plus de montant de chaque mission ?</a:t>
            </a:r>
            <a:endParaRPr lang="fr-FR" sz="2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6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build="p" animBg="1"/>
      <p:bldP spid="13" grpId="0" animBg="1"/>
      <p:bldP spid="1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4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8107680" y="0"/>
            <a:ext cx="40843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POINT PRODUIT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340615" y="1667110"/>
            <a:ext cx="1607389" cy="8323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AGEC</a:t>
            </a:r>
            <a:endParaRPr lang="fr-F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210055" y="1667110"/>
            <a:ext cx="7357949" cy="83236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ROUND 3 (éclairages CD76)</a:t>
            </a:r>
            <a:endParaRPr lang="fr-F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340615" y="2820538"/>
            <a:ext cx="9227389" cy="268201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#Conditionner l’annexe à nature Fournitures sauf si CPV spécifique sélectionnée </a:t>
            </a:r>
            <a:r>
              <a:rPr lang="fr-F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(ex </a:t>
            </a:r>
            <a:r>
              <a:rPr lang="fr-FR" sz="16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préfa</a:t>
            </a:r>
            <a:r>
              <a:rPr lang="fr-F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en travaux, toner en service)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#Annexe AE en cas de marché (à compléter à la remise), annexe CCAP en cas d’AC (à compléter annuellement en cours d’exécution)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#Suppression de la clause CCAP incorporée au modèle RTF avec les conditions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#Condition CPV ajustée pour avoir aspect englobant (pas égalité stricte)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#Colonnes revues pour avoir Total, Dont recyclé, Dont réemploi ou réutilisation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#Saisie en montant HT et pas en % </a:t>
            </a:r>
          </a:p>
          <a:p>
            <a:r>
              <a:rPr lang="fr-F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#Sac emballage à intégrer en condition CPV</a:t>
            </a:r>
          </a:p>
        </p:txBody>
      </p:sp>
    </p:spTree>
    <p:extLst>
      <p:ext uri="{BB962C8B-B14F-4D97-AF65-F5344CB8AC3E}">
        <p14:creationId xmlns:p14="http://schemas.microsoft.com/office/powerpoint/2010/main" val="134108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build="p" animBg="1"/>
      <p:bldP spid="1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050"/>
            <a:ext cx="12192000" cy="6591300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5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2954957" y="4259179"/>
            <a:ext cx="8263534" cy="1092467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4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SAISIE DETAILLÉE DES OFFRES</a:t>
            </a:r>
            <a:endParaRPr lang="fr-FR" sz="5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9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6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7752080" y="0"/>
            <a:ext cx="44399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OFFRES DETAILLÉES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092495" y="2921713"/>
            <a:ext cx="10034307" cy="160216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#de la saisie du montant globale de l’offre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#de la saisie des variantes 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#de la ventilation de l’offre par cocontractant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92495" y="1954016"/>
            <a:ext cx="6309332" cy="5855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ACTUELLEMENT ON DISPOSE :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6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7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7752080" y="0"/>
            <a:ext cx="44399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OFFRES DETAILLÉES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140621" y="3114218"/>
            <a:ext cx="10034307" cy="193904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ventilation de l’offre par élément : tranche, phases, poste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saisie des prix par article (avec import XLS) 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#analyse détaillée des offres par élément et article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#valorisation de ces données dans le suivi contractuel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40621" y="2146521"/>
            <a:ext cx="6309332" cy="5855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IL NOUS MANQUE :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52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8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7752080" y="0"/>
            <a:ext cx="44399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OFFRES DETAILLÉES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140621" y="2733574"/>
            <a:ext cx="10034307" cy="2454443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saisie TTC des offres (ou saisie d’un taux TVA différent)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saisie de n offres pour une même variante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saisie du délai d’exécution (si critère) 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#la saisie d’autres éléments quantifiables de l’offre (délai de garantie, moyens mis en œuvre, analyse en TCO…)</a:t>
            </a:r>
          </a:p>
          <a:p>
            <a:pPr algn="just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#acceptation de l’avance, IBAN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40621" y="1809637"/>
            <a:ext cx="6309332" cy="5855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EN COMPLÉMENT IL MANQUE :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71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1" name="Rectangle 10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9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7752080" y="0"/>
            <a:ext cx="4439920" cy="690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OFFRES DETAILLÉES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140621" y="2146521"/>
            <a:ext cx="3152246" cy="5855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Priorisation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hlinkClick r:id="rId3"/>
          </p:cNvPr>
          <p:cNvSpPr/>
          <p:nvPr/>
        </p:nvSpPr>
        <p:spPr bwMode="auto">
          <a:xfrm>
            <a:off x="3949594" y="3588706"/>
            <a:ext cx="3152246" cy="585537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Sondage</a:t>
            </a:r>
            <a:endParaRPr lang="fr-F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74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3"/>
          <a:stretch/>
        </p:blipFill>
        <p:spPr>
          <a:xfrm>
            <a:off x="0" y="-635000"/>
            <a:ext cx="12192000" cy="71691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5524500" y="4248150"/>
            <a:ext cx="6048518" cy="106082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6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Vos retours</a:t>
            </a:r>
            <a:endParaRPr lang="fr-FR" sz="7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5" name="Rectangle 4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10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559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7674592" y="0"/>
            <a:ext cx="4517408" cy="72521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fr-F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VOS RETOURS</a:t>
            </a:r>
            <a:endParaRPr lang="fr-FR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116530" y="1058779"/>
            <a:ext cx="10202779" cy="2338939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180000" tIns="180000" rIns="180000" bIns="18000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OK pour % dans AE MOE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OK pour ajustements AGEC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Offres détaillées : 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Ajouter </a:t>
            </a:r>
            <a:r>
              <a:rPr lang="fr-FR" dirty="0" err="1" smtClean="0">
                <a:solidFill>
                  <a:schemeClr val="bg1"/>
                </a:solidFill>
              </a:rPr>
              <a:t>pbatique</a:t>
            </a:r>
            <a:r>
              <a:rPr lang="fr-FR" dirty="0" smtClean="0">
                <a:solidFill>
                  <a:schemeClr val="bg1"/>
                </a:solidFill>
              </a:rPr>
              <a:t> des </a:t>
            </a:r>
            <a:r>
              <a:rPr lang="fr-FR" dirty="0" err="1" smtClean="0">
                <a:solidFill>
                  <a:schemeClr val="bg1"/>
                </a:solidFill>
              </a:rPr>
              <a:t>sous-sous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critères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Saisir une offre par </a:t>
            </a:r>
            <a:r>
              <a:rPr lang="fr-FR" dirty="0" err="1" smtClean="0">
                <a:solidFill>
                  <a:schemeClr val="bg1"/>
                </a:solidFill>
              </a:rPr>
              <a:t>sc</a:t>
            </a:r>
            <a:r>
              <a:rPr lang="fr-FR" dirty="0" smtClean="0">
                <a:solidFill>
                  <a:schemeClr val="bg1"/>
                </a:solidFill>
              </a:rPr>
              <a:t> prix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Ajouter une bibliothèques d’items à compléter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Sondage : 0 pt faible, 1 pt moyen; 2 pts </a:t>
            </a:r>
            <a:r>
              <a:rPr lang="fr-FR" dirty="0" smtClean="0">
                <a:solidFill>
                  <a:schemeClr val="bg1"/>
                </a:solidFill>
              </a:rPr>
              <a:t>fort (20 réponses) 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3" name="Rectangle 12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11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7455336"/>
              </p:ext>
            </p:extLst>
          </p:nvPr>
        </p:nvGraphicFramePr>
        <p:xfrm>
          <a:off x="1569603" y="3731283"/>
          <a:ext cx="7920906" cy="221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575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/>
          <p:cNvSpPr txBox="1"/>
          <p:nvPr/>
        </p:nvSpPr>
        <p:spPr>
          <a:xfrm>
            <a:off x="3733800" y="5148279"/>
            <a:ext cx="4953000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500" spc="300" dirty="0">
                <a:latin typeface="Century Gothic" panose="020B0502020202020204" pitchFamily="34" charset="0"/>
              </a:rPr>
              <a:t>Je produis </a:t>
            </a:r>
            <a:r>
              <a:rPr lang="fr-FR" sz="1500" spc="300" dirty="0">
                <a:latin typeface="Segoe Print" panose="02000600000000000000" pitchFamily="2" charset="0"/>
              </a:rPr>
              <a:t>plus vite</a:t>
            </a:r>
            <a:r>
              <a:rPr lang="fr-FR" sz="1500" spc="300" dirty="0">
                <a:latin typeface="Century Gothic" panose="020B0502020202020204" pitchFamily="34" charset="0"/>
              </a:rPr>
              <a:t>,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500" spc="300" dirty="0">
                <a:latin typeface="Century Gothic" panose="020B0502020202020204" pitchFamily="34" charset="0"/>
              </a:rPr>
              <a:t>Je </a:t>
            </a:r>
            <a:r>
              <a:rPr lang="fr-FR" sz="1500" spc="300" dirty="0">
                <a:latin typeface="Segoe Print" panose="02000600000000000000" pitchFamily="2" charset="0"/>
              </a:rPr>
              <a:t>coopère</a:t>
            </a:r>
            <a:r>
              <a:rPr lang="fr-FR" sz="1500" spc="300" dirty="0">
                <a:latin typeface="Century Gothic" panose="020B0502020202020204" pitchFamily="34" charset="0"/>
              </a:rPr>
              <a:t> avec les autres,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500" spc="300" dirty="0">
                <a:latin typeface="Century Gothic" panose="020B0502020202020204" pitchFamily="34" charset="0"/>
              </a:rPr>
              <a:t>Mon métier </a:t>
            </a:r>
            <a:r>
              <a:rPr lang="fr-FR" sz="1500" spc="300" dirty="0">
                <a:latin typeface="Segoe Print" panose="02000600000000000000" pitchFamily="2" charset="0"/>
              </a:rPr>
              <a:t>évolue</a:t>
            </a:r>
            <a:r>
              <a:rPr lang="fr-FR" sz="1500" spc="300" dirty="0">
                <a:latin typeface="Century Gothic" panose="020B0502020202020204" pitchFamily="34" charset="0"/>
              </a:rPr>
              <a:t>, la solution aussi</a:t>
            </a:r>
            <a:r>
              <a:rPr lang="fr-FR" sz="1500" spc="300" dirty="0">
                <a:solidFill>
                  <a:srgbClr val="E25B00"/>
                </a:solidFill>
                <a:latin typeface="Century Gothic" panose="020B0502020202020204" pitchFamily="34" charset="0"/>
              </a:rPr>
              <a:t>.</a:t>
            </a:r>
            <a:endParaRPr lang="fr-FR" sz="1500" b="1" spc="300" dirty="0">
              <a:solidFill>
                <a:srgbClr val="E25B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1803" y="2077646"/>
            <a:ext cx="3338290" cy="262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4532067" y="1761431"/>
            <a:ext cx="320104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Logiciel</a:t>
            </a:r>
            <a:r>
              <a:rPr lang="fr-FR" dirty="0" smtClean="0">
                <a:latin typeface="Segoe Script" panose="020B0504020000000003" pitchFamily="34" charset="0"/>
              </a:rPr>
              <a:t> </a:t>
            </a:r>
            <a:r>
              <a:rPr lang="fr-FR" sz="1900" dirty="0">
                <a:solidFill>
                  <a:srgbClr val="FF9900"/>
                </a:solidFill>
                <a:latin typeface="Segoe Script" panose="020B0504020000000003" pitchFamily="34" charset="0"/>
              </a:rPr>
              <a:t>Smart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6988" y="2252370"/>
            <a:ext cx="2990198" cy="162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0"/>
          <p:cNvGrpSpPr/>
          <p:nvPr/>
        </p:nvGrpSpPr>
        <p:grpSpPr>
          <a:xfrm>
            <a:off x="0" y="6478964"/>
            <a:ext cx="12192000" cy="406420"/>
            <a:chOff x="-1524000" y="1294388"/>
            <a:chExt cx="12192000" cy="406420"/>
          </a:xfrm>
        </p:grpSpPr>
        <p:sp>
          <p:nvSpPr>
            <p:cNvPr id="12" name="Rectangle 11"/>
            <p:cNvSpPr/>
            <p:nvPr/>
          </p:nvSpPr>
          <p:spPr>
            <a:xfrm>
              <a:off x="-1524000" y="1294388"/>
              <a:ext cx="12192000" cy="40642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4220867" y="1364962"/>
              <a:ext cx="7921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fld id="{8724AAEB-25F1-4AD7-A795-8F64E15F04BF}" type="slidenum">
                <a:rPr lang="fr-FR" sz="1400">
                  <a:solidFill>
                    <a:schemeClr val="bg1"/>
                  </a:solidFill>
                  <a:latin typeface="Century Gothic" pitchFamily="34" charset="0"/>
                </a:rPr>
                <a:pPr algn="ctr" eaLnBrk="1" hangingPunct="1">
                  <a:spcBef>
                    <a:spcPct val="50000"/>
                  </a:spcBef>
                </a:pPr>
                <a:t>12</a:t>
              </a:fld>
              <a:endParaRPr lang="fr-FR" sz="1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8469" y="242474"/>
            <a:ext cx="1530417" cy="69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2781300"/>
            <a:ext cx="12192000" cy="4076700"/>
          </a:xfrm>
          <a:prstGeom prst="rect">
            <a:avLst/>
          </a:prstGeom>
          <a:solidFill>
            <a:srgbClr val="E3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37891" name="Image 3" descr="vag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126"/>
            <a:ext cx="12192000" cy="754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Image 4" descr="logo_negatif_degrad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1725" y="182562"/>
            <a:ext cx="190817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AutoShape 2" descr="data:image/jpeg;base64,/9j/4AAQSkZJRgABAQAAAQABAAD/2wCEAAkGBhQSEBQUEhQUFBUUFR4XFBUWFhcVFRsUIBgXHCIbFB0XHCYeFyEkGhcUHy8sIycpLCwsHB4xNjIqNSYrLCkBCQoKDgwOGg8PGiwkHyIpLCwsLSwtMC00NCwsLy8pLCksMCkpKSwsKSwsLyksLCwtKSwsKSwsKSosLCwsKSksLP/AABEIAHgAkAMBIgACEQEDEQH/xAAcAAACAgMBAQAAAAAAAAAAAAAABwUGAQMIBAL/xABGEAACAQMCAwUFBAQJDQAAAAABAgMABBESIQUGMQcTIkFRFDJhcYEjQnKRUqKxwTNDU4KSk6GywxUWFyREVFVilNHS0+H/xAAaAQACAwEBAAAAAAAAAAAAAAAAAgEDBAUG/8QAJhEAAgIBBAMAAQUBAAAAAAAAAAECEQMEEiExE0FRIjJhcaGxFP/aAAwDAQACEQMRAD8AeNFFFABRRRQAVF8y8dWztpJ3+4PCN93Oyjbpk4qUqL5i5divYDDNq05yCpwVbyI8j188igWV09vYreFds9wrk3EaSIegT7Nl+ROQ31/OmbwbmL2qzFxDGSWVtMZZQxZSRpJ6DJH9tJztC5ShsZVEMurWP4InLqAB4nOfMnbb1rbyKeJiOQ2ADIWCvq0FQ+M+EOdjhvL1qtNp0zm48+SE3CfP8Fy5f7YInOi8QwPkjUoLR9ejfeUjp0x8ulXE8yQG2kuUkEkUasWZDq90bgfGkvP2bcSZmdocsxLMe8j3YnJPXzJNVVZWXIBZeoIBI+Bzj6ijc0R/15cfE0dAcoc+Q34IUGOVd2iYgnH6Ske8PL4elWauWreQq6kFlIIwU94b/d6b+ldQWsmpFJBBKgkNgMNujY2BpouzTpc7yp32jbRRRTGwKKKKACiiigDFFFFABRVX5m7RLWyZkcs8o/i0G+4yNROwHTzpYcwdqd3c5WM+zp6Rk6yP+Zzv+WKVySM2XU48fDfI6uMcVS2heWRlVVHVjgE+Q6HqcDoaTHMHavd3GVixbofJDmTHxfy/mgV6+A9p0zyCG7jFzHIFj0BF1FsgZwdmJzk/IYxUr2o8rWMMffL9hM+yRxr4HI3OVGAvxPT4E1DdrgzZcsssN2N0l2KyRySSxJJ3JJySfUk9a6D7POD+z8OhUjDOO8f8T77/ACGkfSkfyvwn2m8gh8ncavwDdv1QR9a6TUYqIIXQQ7mzOK597RuDezcRlAGFkPep8mznH84NXQdLbto4NqgiuAN4m0P+Bun5MB/SNNJcGnWY92O/gn6uXCu1i9hCqxSZV/lF8ZHxZSD9Tn61TaKrTo4sMkofpY3rPtthIHe28qnz0srjz3GcE+XlVp5f57tbtCyPoKnBWUqjeW4BO43G4rnispEWYKoLEnAAGSSegA9c1KkzXDXZE+eTqes1XOQeGSQWMazFu8Yl31klgzEnByTuBirFVp2Iu0mFFFZoGMUGiigDnLnZpP8AKFx3rFmEhALac6B7vu7dMVCVae0Dld7W6dhHpgdsoyhtGTk6SWJOrrn+yqtVLPOZk1N2FbLi5eQ6nZnOMZZixx6ZY5rXRUFdjK7FeD6pprgjaNRGn4m3bHyUKP51N6qz2c8H9n4dCpGGkHev823GfkukVY5pAqlicAAkn4AZP9lXRVI9Bp4bMaR91H8f4ULm2lhP8YhUH0bGx+jYNV/sz5iN3bylj4lnc/HQ5Lr+QYj6VcKOyyLWSN+mcsyRlSVYYKkgj0IOCPzBr5q2dqHB+44jIQMLMBKvzOzfrAn61U6pZ53JDZJxCiig0CDA7G1DX0jOWLrCSud+rKCSSc56fmadFIjhnKF7aX1s6xM47xGWSIF0KEjOTtjwk9cfWnuKtidzR2obZLoKKKzTGw8XFuLR20LTSkhEGSQCx+QApbTdtv23gt8w4xu+JSfUYyo+W/zr19rPM11blIoiEimQ5cDLkg4ZcnZRgr033NKGklI5mq1Moy2w9EpzHx97ud5HZ9JYlEZy4QHyXoB9BUXRRVZzJScnbCpPlrhPtN3DD5O4DfgG7fqg1GUyexbg+qea4I2jURp+Jtzj5KB/SqUrZZghvyJDeVcDAqt9o3Eu54bOR7zr3a/Nzp/YWqy1TxzU78YS2Q/Yd0+TpHimU76W64X3fmDVrO9kaqvvBQOybjyW11IkzrHHLH1dgq61ORktsNi4pwxcdt292eFvlIh/YapPFucbgG/kX2YwWbqi95GxLucZQMHxkeuPMbVm54jHJdJH7HZ6fZBczmWIFoxgnScDf7vlULgzYX447bs19sNnHLapMrIWhffDKSY2wD574YIfzpPDfpvTZsuIxrbQ3kvDbJIJCSzKuXRQG30mPB1FdI36sKsHDeJ3AWCQWkKR3DhQiZEkSEEh5SF0nwjcADBI3pWrKMuFZpbroRsfD5W92OQ/KNz+wVqkjKkhgQR1BBB+oO4p3cA5ivruNJU9mCNPoKhH1mBXCtIpaTH0weoqmcz8Dm4lxS89n0EwBV0s2kkDC4XO2x1df31G0zz0yUU4tsr/AAfni8tT9nMxGPck+0TYYGA3TYAbEU/uC3pmt4ZG0kyRqxK505KgnTnfFJmDsgv2O4hT4mTP90GnPwWwMFvFEzajHGqFgMAkADIHlTRv2bNHHJG1O6PZRWaxTnQFp2xWM8qx93BqihVpHmBGV8iuM7DAU+efoaUVdJ8z8vre27QM7xhiCSmM7HODnYg0m+O9mV3DMVhieaMsAjjSSdurAHw+dVyRydZgk5bkrKhRVnvuzW/iUsYNYG57tg56+g3PrsK13nZ/eQ27XEsaxxquptTjWNwMFR5nNLTMXhyL0yuV0B2bcH9n4dCCMNIO9f5tuP1dIpIcucKNzdww/wAo4Dfg6t+qDXSyKAABsB0HwpoI3aCHLmRPM/EnhgPdI7SOQiFEaTSScF2C+SjLfHAHnVHu+GyWPELZl7+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+6a23XEZz7RiSZGwiRrl/C7d3qJAQjSvenfP8X02NSfL7ye2AZlaIxlh/CKI3GAVYOqiRWL6lb3vCfIVIyXNLiyN5CW3g7gRiRpTbf6wxDiOMLlz7641FmAwv6OfLeA7Mua4kvLkzlUNy2tZG231M2ksdlGDn5j5Uxudr7ueH3L+fdMB82Gkf3q5yxUN0U6ifhlFL0dUK4IyDkHoR6VA8X57srZ9Es6hwcFVBdh+IKDj60koudbtbVrYSsYzjBJOtQMeFGByBt0+dQdDmTPX8fijqaOQMAR0IyPLY/OvukpyV2pNap3VyHmjHuMDl0GPd8Xvjpjfam7wfjEdzCssRyrAHqCQSM4bBOCPMUydmzDnjlXHZ7qMUUVJeYxXzLEGUqwBBGCDuCD6191hjtQAu+TeVIouLXbxajHAAi6t8SuAzAH0VcDf9KmLVF5ea/to3BsQ7yyvLI/tMa5Zmz0weg0r9Klf8uX/wDw4f8AVR/+NQjPicYRqv6MdovGWtuHytGxWRyI4yvvBmPUfHGqkgears/7Vcf1r/8AenK9rd3d1ame2EENu7Sn7ZJC0mkqmygYwSTVD587NGtQ08BLw9XDEa0yf1l3A9fXPWllZl1UckvzjdIrMfOF6vS6n/rCf21Pcpc43U15DDPdziORtGQUBDEHTuVP3sD61UuH8PknkWOJC7t0Udf/AJUpFynfJ9qLaYd0wOdByGDeQ6tgjyBpFZhxzyWny0PIcuyf77d/nF/66w/LBPvXV4flKF/uKKov+nDHW038/tsf4dZXtwz0tM/KbP8Ah1ZaOp58P3/Slce49egzWlxPJIqvpZXwclW2IOM74BqAqY5t44t3dNOIjCWADqW1eIDGfdGNgPLyqHqtnHyu5Pmwr6MZ06sHTnGrB06sZxnpnG+K+QM10DyNy2kHD4keManAlkVxn7U4O4bOkjCj6UJWW6fA8zaEeOW7rTq9mn09c90+MflTD7GeX5FaW5cMqMuiPORq3yWx5gYAB+JpqYrOKsUaOli0ccclKwooqvcV55toJWibvXdADIIonlEYPQyFR4aY2OSj2WGioPi3OMFuyI3ePI66xFFG8kmj9JlUZUfOtcnPNqLT2rWTEG0HCsWV840svUHNRYu+P0sFFRSczQM8CK+Tco0kRAOkooBJJ8tiOtebhPOcFzKUiEpGGIkMTiJgpwSrkYO9TZO+P0nqwRVf4Pzzb3TqkQnOvOljDIse2fvkafL1rdb84W7pC6s2J5jDH4SMyDVkH0HhO9RZCnF+zTwrkS1t7h7iND3jMWBY5CE9e7H3c5Px3qwYoqt3PaBbJIyDvpNDaHeOF5I1fONLMoxnO21HQfjBfCT/AM27bUzdxEWdw7EopJcdGOR1r0W/C4o3Z0jjRn95lRVY/iIGTUBzPzoLeVYUBMp0u/2MsoWEkgkCIZJyMYJA+Ne2bnC3SaCF2ZZLhA8YZCBhs4DE+6cjGD50cC7oWebjnIVrcRTKsSRPLuZVQatedWfz6+uTS/sexe4MhEssaRg7MuWZh6gHGn6n86ZF3zjbxpcOxbFtII5cISdZ04C/pe8OleLhPOym1lnuQydyQXAhmQBWOAF7wAyH1IA+VQ0inJiwzlyZ4D2b2dqVdYzJIpyJJDqIPqB7o+gq01DcG5rgunaOMurooZkkjeJ9J6MA4GRW7hfMUNxJNHE+poH0SDBGDv09RkEbeYNTwXw2RVRJOivDwnjMdyjNESQsjRnII8anB6/GvdUjp30FUaJbqxuLvRaPdLcy99G8bopDFQNEuo5UDGxGaKKgWUdxsuobm2v3u1tnnS4hRWWNk72N18vEQGU58j5VFz8sXL2sztDiS5vopzACraIldM6j0J0gk0UUUI8SZt4dypcW/FIgqF7OITNE2R4BKuTGcnOAw2+Br65V4Zcx3QEcFxbWoR+9hmlSSPWfd9nwSR6ny/eUUUQsKXR5+QOD3Nu8KywXq4DBiZ0NsM5Oe7Bz6fXesQcDuorSyxbu7wXskrxhkDaCZcHJON9QrFFFAsKSqxgcLu3liDSRNCxzmNyrMMHzKkjfrS5m4XfQWj2cUFxrWV3hubeRERgxYjvskMPe3HwFFFFDyx7vZ6eYuB3JvVlEV26+ypGzW0yRP3gJJDMx3H78V6+L8pyXlyhkjdENgEDsQzx3AfUuSDuw6kjrvRRRQvhXNkUvLt8/D75ZoT381xG4ClfHp7sFl3wPdJ8q9k3CLiTht7CIbzW4TQLmdJix1biMg+HAGTnrms0VFEeBffVG6w4Nc2kt66xzXEphUWszuGJG32TZIAKv4s43A/PRy5yneWNzbSEJIjoYrjuwVYAkvrlLHxkOcZHlRRU0HhXH7ElyZ7Tbs8ElpKEe5lk77VHoCs7MMjVq9PLzq60UUIthHaqP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90775" y="2870480"/>
            <a:ext cx="7600950" cy="863600"/>
          </a:xfrm>
        </p:spPr>
        <p:txBody>
          <a:bodyPr/>
          <a:lstStyle/>
          <a:p>
            <a:pPr eaLnBrk="1" hangingPunct="1"/>
            <a:r>
              <a:rPr lang="fr-FR" sz="3900" b="1" dirty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r>
              <a:rPr lang="fr-FR" sz="3900" b="1" dirty="0">
                <a:solidFill>
                  <a:srgbClr val="ED8B00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651750" y="5635215"/>
            <a:ext cx="4248150" cy="1045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fr-FR" sz="900" b="1" dirty="0">
                <a:latin typeface="Century Gothic" pitchFamily="34" charset="0"/>
                <a:cs typeface="Calibri" pitchFamily="34" charset="0"/>
              </a:rPr>
              <a:t>SIS Marchés </a:t>
            </a:r>
          </a:p>
          <a:p>
            <a:pPr algn="r" eaLnBrk="1" hangingPunct="1"/>
            <a:r>
              <a:rPr lang="fr-FR" sz="900" dirty="0">
                <a:latin typeface="Century Gothic" pitchFamily="34" charset="0"/>
                <a:cs typeface="Calibri" pitchFamily="34" charset="0"/>
              </a:rPr>
              <a:t>84 Bd de la Mission Marchand</a:t>
            </a:r>
          </a:p>
          <a:p>
            <a:pPr algn="r" eaLnBrk="1" hangingPunct="1"/>
            <a:r>
              <a:rPr lang="fr-FR" sz="900" dirty="0">
                <a:latin typeface="Century Gothic" pitchFamily="34" charset="0"/>
                <a:cs typeface="Calibri" pitchFamily="34" charset="0"/>
              </a:rPr>
              <a:t> 92411 Courbevoie Cedex</a:t>
            </a:r>
          </a:p>
          <a:p>
            <a:pPr algn="r" eaLnBrk="1" hangingPunct="1"/>
            <a:r>
              <a:rPr lang="fr-FR" sz="900" b="1" dirty="0">
                <a:latin typeface="Century Gothic" pitchFamily="34" charset="0"/>
                <a:cs typeface="Calibri" pitchFamily="34" charset="0"/>
              </a:rPr>
              <a:t>Tél.</a:t>
            </a:r>
            <a:r>
              <a:rPr lang="fr-FR" sz="900" dirty="0">
                <a:latin typeface="Century Gothic" pitchFamily="34" charset="0"/>
                <a:cs typeface="Calibri" pitchFamily="34" charset="0"/>
              </a:rPr>
              <a:t> 01 46 69 46 69  </a:t>
            </a:r>
            <a:r>
              <a:rPr lang="fr-FR" sz="900" b="1" dirty="0">
                <a:latin typeface="Century Gothic" pitchFamily="34" charset="0"/>
                <a:cs typeface="Calibri" pitchFamily="34" charset="0"/>
              </a:rPr>
              <a:t>Fax</a:t>
            </a:r>
            <a:r>
              <a:rPr lang="fr-FR" sz="900" dirty="0">
                <a:latin typeface="Century Gothic" pitchFamily="34" charset="0"/>
                <a:cs typeface="Calibri" pitchFamily="34" charset="0"/>
              </a:rPr>
              <a:t> 01 46 69 46 68 </a:t>
            </a:r>
          </a:p>
          <a:p>
            <a:pPr algn="r" eaLnBrk="1" hangingPunct="1"/>
            <a:r>
              <a:rPr lang="fr-FR" sz="900" dirty="0">
                <a:solidFill>
                  <a:srgbClr val="ED8B00"/>
                </a:solidFill>
                <a:latin typeface="Century Gothic" pitchFamily="34" charset="0"/>
                <a:cs typeface="Calibri" pitchFamily="34" charset="0"/>
                <a:hlinkClick r:id="rId4"/>
              </a:rPr>
              <a:t>info@sis-marches.com</a:t>
            </a:r>
            <a:r>
              <a:rPr lang="fr-FR" sz="900" dirty="0">
                <a:latin typeface="Century Gothic" pitchFamily="34" charset="0"/>
                <a:cs typeface="Calibri" pitchFamily="34" charset="0"/>
              </a:rPr>
              <a:t>  </a:t>
            </a:r>
            <a:r>
              <a:rPr lang="fr-FR" sz="900" b="1" dirty="0">
                <a:latin typeface="Century Gothic" pitchFamily="34" charset="0"/>
                <a:cs typeface="Calibri" pitchFamily="34" charset="0"/>
              </a:rPr>
              <a:t>www.sis-marches.com</a:t>
            </a:r>
          </a:p>
          <a:p>
            <a:pPr algn="r" eaLnBrk="1" hangingPunct="1"/>
            <a:r>
              <a:rPr lang="fr-FR" sz="900" dirty="0">
                <a:latin typeface="Century Gothic" pitchFamily="34" charset="0"/>
                <a:cs typeface="Calibri" pitchFamily="34" charset="0"/>
              </a:rPr>
              <a:t>Illustrations : https://unsplash.com</a:t>
            </a:r>
          </a:p>
        </p:txBody>
      </p:sp>
    </p:spTree>
    <p:extLst>
      <p:ext uri="{BB962C8B-B14F-4D97-AF65-F5344CB8AC3E}">
        <p14:creationId xmlns:p14="http://schemas.microsoft.com/office/powerpoint/2010/main" val="66468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99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extLst/>
      </a:spPr>
      <a:bodyPr vert="horz" wrap="square" lIns="18000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3200" dirty="0" smtClean="0">
            <a:solidFill>
              <a:schemeClr val="bg1"/>
            </a:solidFill>
            <a:latin typeface="Century Gothic" panose="020B0502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39305</TotalTime>
  <Words>440</Words>
  <Application>Microsoft Office PowerPoint</Application>
  <PresentationFormat>Grand écran</PresentationFormat>
  <Paragraphs>81</Paragraphs>
  <Slides>13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Segoe Print</vt:lpstr>
      <vt:lpstr>Segoe Script</vt:lpstr>
      <vt:lpstr>Segoe UI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Merci.</vt:lpstr>
    </vt:vector>
  </TitlesOfParts>
  <Company>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Club utilisateurs novembre 2010</dc:title>
  <dc:creator>Raphael RAUX</dc:creator>
  <cp:lastModifiedBy>Raphaël RAUX</cp:lastModifiedBy>
  <cp:revision>9951</cp:revision>
  <cp:lastPrinted>2016-12-13T08:47:28Z</cp:lastPrinted>
  <dcterms:created xsi:type="dcterms:W3CDTF">2010-10-07T13:18:59Z</dcterms:created>
  <dcterms:modified xsi:type="dcterms:W3CDTF">2022-03-18T15:18:15Z</dcterms:modified>
</cp:coreProperties>
</file>