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47"/>
  </p:notesMasterIdLst>
  <p:handoutMasterIdLst>
    <p:handoutMasterId r:id="rId48"/>
  </p:handoutMasterIdLst>
  <p:sldIdLst>
    <p:sldId id="439" r:id="rId2"/>
    <p:sldId id="1667" r:id="rId3"/>
    <p:sldId id="1630" r:id="rId4"/>
    <p:sldId id="1670" r:id="rId5"/>
    <p:sldId id="1672" r:id="rId6"/>
    <p:sldId id="1700" r:id="rId7"/>
    <p:sldId id="1701" r:id="rId8"/>
    <p:sldId id="1644" r:id="rId9"/>
    <p:sldId id="1707" r:id="rId10"/>
    <p:sldId id="1708" r:id="rId11"/>
    <p:sldId id="1720" r:id="rId12"/>
    <p:sldId id="1721" r:id="rId13"/>
    <p:sldId id="1709" r:id="rId14"/>
    <p:sldId id="1710" r:id="rId15"/>
    <p:sldId id="1722" r:id="rId16"/>
    <p:sldId id="1711" r:id="rId17"/>
    <p:sldId id="1723" r:id="rId18"/>
    <p:sldId id="1719" r:id="rId19"/>
    <p:sldId id="1724" r:id="rId20"/>
    <p:sldId id="1676" r:id="rId21"/>
    <p:sldId id="1683" r:id="rId22"/>
    <p:sldId id="1725" r:id="rId23"/>
    <p:sldId id="1704" r:id="rId24"/>
    <p:sldId id="1702" r:id="rId25"/>
    <p:sldId id="1703" r:id="rId26"/>
    <p:sldId id="1705" r:id="rId27"/>
    <p:sldId id="1706" r:id="rId28"/>
    <p:sldId id="1726" r:id="rId29"/>
    <p:sldId id="1729" r:id="rId30"/>
    <p:sldId id="1712" r:id="rId31"/>
    <p:sldId id="1715" r:id="rId32"/>
    <p:sldId id="1714" r:id="rId33"/>
    <p:sldId id="1727" r:id="rId34"/>
    <p:sldId id="1728" r:id="rId35"/>
    <p:sldId id="1716" r:id="rId36"/>
    <p:sldId id="1685" r:id="rId37"/>
    <p:sldId id="1730" r:id="rId38"/>
    <p:sldId id="1731" r:id="rId39"/>
    <p:sldId id="1733" r:id="rId40"/>
    <p:sldId id="1732" r:id="rId41"/>
    <p:sldId id="1734" r:id="rId42"/>
    <p:sldId id="1698" r:id="rId43"/>
    <p:sldId id="1697" r:id="rId44"/>
    <p:sldId id="1317" r:id="rId45"/>
    <p:sldId id="545" r:id="rId46"/>
  </p:sldIdLst>
  <p:sldSz cx="12192000" cy="6858000"/>
  <p:notesSz cx="7099300" cy="10234613"/>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phaël RAUX" initials="RR" lastIdx="1" clrIdx="0">
    <p:extLst>
      <p:ext uri="{19B8F6BF-5375-455C-9EA6-DF929625EA0E}">
        <p15:presenceInfo xmlns:p15="http://schemas.microsoft.com/office/powerpoint/2012/main" userId="S-1-5-21-1614443000-1786123905-348721144-29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00"/>
    <a:srgbClr val="0E1E20"/>
    <a:srgbClr val="99CC00"/>
    <a:srgbClr val="52AEC7"/>
    <a:srgbClr val="99CCFF"/>
    <a:srgbClr val="E7E7E7"/>
    <a:srgbClr val="0D4465"/>
    <a:srgbClr val="FF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3557" autoAdjust="0"/>
  </p:normalViewPr>
  <p:slideViewPr>
    <p:cSldViewPr snapToGrid="0">
      <p:cViewPr varScale="1">
        <p:scale>
          <a:sx n="61" d="100"/>
          <a:sy n="61" d="100"/>
        </p:scale>
        <p:origin x="700" y="52"/>
      </p:cViewPr>
      <p:guideLst>
        <p:guide orient="horz" pos="2160"/>
        <p:guide pos="3840"/>
      </p:guideLst>
    </p:cSldViewPr>
  </p:slideViewPr>
  <p:outlineViewPr>
    <p:cViewPr>
      <p:scale>
        <a:sx n="33" d="100"/>
        <a:sy n="33" d="100"/>
      </p:scale>
      <p:origin x="0" y="1127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0" d="100"/>
          <a:sy n="70" d="100"/>
        </p:scale>
        <p:origin x="-2814" y="-96"/>
      </p:cViewPr>
      <p:guideLst>
        <p:guide orient="horz" pos="3224"/>
        <p:guide pos="2236"/>
      </p:guideLst>
    </p:cSldViewPr>
  </p:notes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indent="0">
              <a:buFontTx/>
              <a:buNone/>
              <a:defRPr sz="1862" b="0" i="0" u="none" strike="noStrike" kern="1200" spc="0" baseline="0">
                <a:solidFill>
                  <a:schemeClr val="tx1">
                    <a:lumMod val="65000"/>
                    <a:lumOff val="35000"/>
                  </a:schemeClr>
                </a:solidFill>
                <a:latin typeface="+mn-lt"/>
                <a:ea typeface="+mn-ea"/>
                <a:cs typeface="+mn-cs"/>
              </a:defRPr>
            </a:pPr>
            <a:r>
              <a:rPr lang="fr-FR" dirty="0"/>
              <a:t>Seuils</a:t>
            </a:r>
            <a:r>
              <a:rPr lang="fr-FR" baseline="0" dirty="0"/>
              <a:t> européens par catégorie d’acheteur et objet de marchés</a:t>
            </a:r>
          </a:p>
          <a:p>
            <a:pPr marL="0" indent="0">
              <a:buFontTx/>
              <a:buNone/>
              <a:defRPr/>
            </a:pPr>
            <a:r>
              <a:rPr lang="fr-FR" i="1" baseline="0" dirty="0"/>
              <a:t>du 1</a:t>
            </a:r>
            <a:r>
              <a:rPr lang="fr-FR" i="1" baseline="30000" dirty="0"/>
              <a:t>er</a:t>
            </a:r>
            <a:r>
              <a:rPr lang="fr-FR" i="1" baseline="0" dirty="0"/>
              <a:t> janv. 2024 au 1</a:t>
            </a:r>
            <a:r>
              <a:rPr lang="fr-FR" i="1" baseline="30000" dirty="0"/>
              <a:t>er</a:t>
            </a:r>
            <a:r>
              <a:rPr lang="fr-FR" i="1" baseline="0" dirty="0"/>
              <a:t> janv. 2026</a:t>
            </a:r>
          </a:p>
          <a:p>
            <a:pPr marL="0" indent="0">
              <a:buFontTx/>
              <a:buNone/>
              <a:defRPr/>
            </a:pPr>
            <a:r>
              <a:rPr lang="fr-FR" sz="1300" i="1" baseline="0" dirty="0"/>
              <a:t>(en milliers d’euros HT)</a:t>
            </a:r>
            <a:endParaRPr lang="fr-FR" sz="1300" i="1" dirty="0"/>
          </a:p>
        </c:rich>
      </c:tx>
      <c:overlay val="0"/>
      <c:spPr>
        <a:noFill/>
        <a:ln>
          <a:noFill/>
        </a:ln>
        <a:effectLst/>
      </c:spPr>
      <c:txPr>
        <a:bodyPr rot="0" spcFirstLastPara="1" vertOverflow="ellipsis" vert="horz" wrap="square" anchor="ctr" anchorCtr="1"/>
        <a:lstStyle/>
        <a:p>
          <a:pPr marL="0" indent="0">
            <a:buFontTx/>
            <a:buNone/>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Feuil1!$B$1</c:f>
              <c:strCache>
                <c:ptCount val="1"/>
                <c:pt idx="0">
                  <c:v>Travaux</c:v>
                </c:pt>
              </c:strCache>
            </c:strRef>
          </c:tx>
          <c:spPr>
            <a:solidFill>
              <a:schemeClr val="accent1"/>
            </a:solidFill>
            <a:ln>
              <a:noFill/>
            </a:ln>
            <a:effectLst/>
          </c:spPr>
          <c:invertIfNegative val="0"/>
          <c:cat>
            <c:strRef>
              <c:f>Feuil1!$A$2:$A$4</c:f>
              <c:strCache>
                <c:ptCount val="3"/>
                <c:pt idx="0">
                  <c:v>Entités adjudicatrices</c:v>
                </c:pt>
                <c:pt idx="1">
                  <c:v>Collectivités 
et Autres acheteurs</c:v>
                </c:pt>
                <c:pt idx="2">
                  <c:v>Autorités centrales</c:v>
                </c:pt>
              </c:strCache>
            </c:strRef>
          </c:cat>
          <c:val>
            <c:numRef>
              <c:f>Feuil1!$B$2:$B$4</c:f>
              <c:numCache>
                <c:formatCode>General</c:formatCode>
                <c:ptCount val="3"/>
                <c:pt idx="0">
                  <c:v>2000</c:v>
                </c:pt>
                <c:pt idx="1">
                  <c:v>2000</c:v>
                </c:pt>
                <c:pt idx="2">
                  <c:v>2000</c:v>
                </c:pt>
              </c:numCache>
            </c:numRef>
          </c:val>
          <c:extLst>
            <c:ext xmlns:c16="http://schemas.microsoft.com/office/drawing/2014/chart" uri="{C3380CC4-5D6E-409C-BE32-E72D297353CC}">
              <c16:uniqueId val="{00000000-3974-4154-93FD-C5E71AC2D0B1}"/>
            </c:ext>
          </c:extLst>
        </c:ser>
        <c:ser>
          <c:idx val="1"/>
          <c:order val="1"/>
          <c:tx>
            <c:strRef>
              <c:f>Feuil1!$C$1</c:f>
              <c:strCache>
                <c:ptCount val="1"/>
                <c:pt idx="0">
                  <c:v>Fournitures &amp; Services</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74-4154-93FD-C5E71AC2D0B1}"/>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974-4154-93FD-C5E71AC2D0B1}"/>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974-4154-93FD-C5E71AC2D0B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Entités adjudicatrices</c:v>
                </c:pt>
                <c:pt idx="1">
                  <c:v>Collectivités 
et Autres acheteurs</c:v>
                </c:pt>
                <c:pt idx="2">
                  <c:v>Autorités centrales</c:v>
                </c:pt>
              </c:strCache>
            </c:strRef>
          </c:cat>
          <c:val>
            <c:numRef>
              <c:f>Feuil1!$C$2:$C$4</c:f>
              <c:numCache>
                <c:formatCode>General</c:formatCode>
                <c:ptCount val="3"/>
                <c:pt idx="0">
                  <c:v>443</c:v>
                </c:pt>
                <c:pt idx="1">
                  <c:v>221</c:v>
                </c:pt>
                <c:pt idx="2">
                  <c:v>143</c:v>
                </c:pt>
              </c:numCache>
            </c:numRef>
          </c:val>
          <c:extLst>
            <c:ext xmlns:c16="http://schemas.microsoft.com/office/drawing/2014/chart" uri="{C3380CC4-5D6E-409C-BE32-E72D297353CC}">
              <c16:uniqueId val="{00000001-3974-4154-93FD-C5E71AC2D0B1}"/>
            </c:ext>
          </c:extLst>
        </c:ser>
        <c:dLbls>
          <c:showLegendKey val="0"/>
          <c:showVal val="0"/>
          <c:showCatName val="0"/>
          <c:showSerName val="0"/>
          <c:showPercent val="0"/>
          <c:showBubbleSize val="0"/>
        </c:dLbls>
        <c:gapWidth val="182"/>
        <c:axId val="1149161296"/>
        <c:axId val="1149154576"/>
      </c:barChart>
      <c:catAx>
        <c:axId val="1149161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149154576"/>
        <c:crosses val="autoZero"/>
        <c:auto val="1"/>
        <c:lblAlgn val="ctr"/>
        <c:lblOffset val="100"/>
        <c:noMultiLvlLbl val="0"/>
      </c:catAx>
      <c:valAx>
        <c:axId val="1149154576"/>
        <c:scaling>
          <c:orientation val="minMax"/>
          <c:max val="2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149161296"/>
        <c:crosses val="autoZero"/>
        <c:crossBetween val="between"/>
        <c:majorUnit val="1000"/>
        <c:minorUnit val="1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FD801-371E-479D-B4FF-9562216E13FC}" type="doc">
      <dgm:prSet loTypeId="urn:microsoft.com/office/officeart/2005/8/layout/hProcess11" loCatId="process" qsTypeId="urn:microsoft.com/office/officeart/2005/8/quickstyle/simple1" qsCatId="simple" csTypeId="urn:microsoft.com/office/officeart/2005/8/colors/accent1_2" csCatId="accent1" phldr="1"/>
      <dgm:spPr/>
    </dgm:pt>
    <dgm:pt modelId="{420A27CA-DFB7-4817-BDE8-A57BD6A2EC69}">
      <dgm:prSet phldrT="[Texte]" custT="1"/>
      <dgm:spPr/>
      <dgm:t>
        <a:bodyPr/>
        <a:lstStyle/>
        <a:p>
          <a:r>
            <a:rPr lang="fr-FR" sz="2500" b="1" dirty="0">
              <a:latin typeface="Century Gothic" panose="020B0502020202020204" pitchFamily="34" charset="0"/>
            </a:rPr>
            <a:t>40k € </a:t>
          </a:r>
        </a:p>
        <a:p>
          <a:r>
            <a:rPr lang="fr-FR" sz="1400" dirty="0">
              <a:latin typeface="Century Gothic" panose="020B0502020202020204" pitchFamily="34" charset="0"/>
            </a:rPr>
            <a:t>mise en concurrence des Fournitures &amp; Services</a:t>
          </a:r>
        </a:p>
      </dgm:t>
    </dgm:pt>
    <dgm:pt modelId="{66A86F8A-5AA9-4550-A536-C4D7636FD254}" type="parTrans" cxnId="{B6E193F7-5F9B-4078-BFF8-41C0DFF53C69}">
      <dgm:prSet/>
      <dgm:spPr/>
      <dgm:t>
        <a:bodyPr/>
        <a:lstStyle/>
        <a:p>
          <a:endParaRPr lang="fr-FR"/>
        </a:p>
      </dgm:t>
    </dgm:pt>
    <dgm:pt modelId="{76F542D2-C80F-4969-A0E3-8ABFDFC32D59}" type="sibTrans" cxnId="{B6E193F7-5F9B-4078-BFF8-41C0DFF53C69}">
      <dgm:prSet/>
      <dgm:spPr/>
      <dgm:t>
        <a:bodyPr/>
        <a:lstStyle/>
        <a:p>
          <a:endParaRPr lang="fr-FR"/>
        </a:p>
      </dgm:t>
    </dgm:pt>
    <dgm:pt modelId="{B68E7BB3-F360-4620-A4A1-D0597BD4DD1B}">
      <dgm:prSet phldrT="[Texte]" custT="1"/>
      <dgm:spPr/>
      <dgm:t>
        <a:bodyPr/>
        <a:lstStyle/>
        <a:p>
          <a:r>
            <a:rPr lang="fr-FR" sz="2500" b="1" dirty="0">
              <a:latin typeface="Century Gothic" panose="020B0502020202020204" pitchFamily="34" charset="0"/>
            </a:rPr>
            <a:t>90k € </a:t>
          </a:r>
        </a:p>
        <a:p>
          <a:r>
            <a:rPr lang="fr-FR" sz="1400" dirty="0">
              <a:latin typeface="Century Gothic" panose="020B0502020202020204" pitchFamily="34" charset="0"/>
            </a:rPr>
            <a:t>publicité </a:t>
          </a:r>
          <a:r>
            <a:rPr lang="fr-FR" sz="1400" dirty="0" err="1">
              <a:latin typeface="Century Gothic" panose="020B0502020202020204" pitchFamily="34" charset="0"/>
            </a:rPr>
            <a:t>BOAMP</a:t>
          </a:r>
          <a:r>
            <a:rPr lang="fr-FR" sz="1400" dirty="0">
              <a:latin typeface="Century Gothic" panose="020B0502020202020204" pitchFamily="34" charset="0"/>
            </a:rPr>
            <a:t> ou </a:t>
          </a:r>
          <a:r>
            <a:rPr lang="fr-FR" sz="1400" dirty="0" err="1">
              <a:latin typeface="Century Gothic" panose="020B0502020202020204" pitchFamily="34" charset="0"/>
            </a:rPr>
            <a:t>JAL</a:t>
          </a:r>
          <a:r>
            <a:rPr lang="fr-FR" sz="1400" dirty="0">
              <a:latin typeface="Century Gothic" panose="020B0502020202020204" pitchFamily="34" charset="0"/>
            </a:rPr>
            <a:t> des Fournitures &amp; Services</a:t>
          </a:r>
        </a:p>
      </dgm:t>
    </dgm:pt>
    <dgm:pt modelId="{B53D91CF-F861-4559-8EBC-EB150462C50A}" type="parTrans" cxnId="{40E579D3-65DA-4E00-A71F-E5A070868D57}">
      <dgm:prSet/>
      <dgm:spPr/>
      <dgm:t>
        <a:bodyPr/>
        <a:lstStyle/>
        <a:p>
          <a:endParaRPr lang="fr-FR"/>
        </a:p>
      </dgm:t>
    </dgm:pt>
    <dgm:pt modelId="{87FF6D4D-D4E0-4A1C-BACB-3BA75019F643}" type="sibTrans" cxnId="{40E579D3-65DA-4E00-A71F-E5A070868D57}">
      <dgm:prSet/>
      <dgm:spPr/>
      <dgm:t>
        <a:bodyPr/>
        <a:lstStyle/>
        <a:p>
          <a:endParaRPr lang="fr-FR"/>
        </a:p>
      </dgm:t>
    </dgm:pt>
    <dgm:pt modelId="{43556955-F2D9-4A34-A9A2-42E3762E4588}">
      <dgm:prSet phldrT="[Texte]" custT="1"/>
      <dgm:spPr/>
      <dgm:t>
        <a:bodyPr/>
        <a:lstStyle/>
        <a:p>
          <a:pPr>
            <a:spcAft>
              <a:spcPct val="35000"/>
            </a:spcAft>
          </a:pPr>
          <a:r>
            <a:rPr lang="fr-FR" sz="2500" b="1" dirty="0">
              <a:latin typeface="Century Gothic" panose="020B0502020202020204" pitchFamily="34" charset="0"/>
            </a:rPr>
            <a:t>100k € </a:t>
          </a:r>
        </a:p>
        <a:p>
          <a:pPr>
            <a:spcAft>
              <a:spcPts val="0"/>
            </a:spcAft>
          </a:pPr>
          <a:r>
            <a:rPr lang="fr-FR" sz="1400" dirty="0">
              <a:latin typeface="Century Gothic" panose="020B0502020202020204" pitchFamily="34" charset="0"/>
            </a:rPr>
            <a:t>mise en concurrence </a:t>
          </a:r>
        </a:p>
        <a:p>
          <a:pPr>
            <a:spcAft>
              <a:spcPct val="35000"/>
            </a:spcAft>
          </a:pPr>
          <a:r>
            <a:rPr lang="fr-FR" sz="1400" dirty="0">
              <a:latin typeface="Century Gothic" panose="020B0502020202020204" pitchFamily="34" charset="0"/>
            </a:rPr>
            <a:t>(+pub </a:t>
          </a:r>
          <a:r>
            <a:rPr lang="fr-FR" sz="1400" dirty="0" err="1">
              <a:latin typeface="Century Gothic" panose="020B0502020202020204" pitchFamily="34" charset="0"/>
            </a:rPr>
            <a:t>BOAMP</a:t>
          </a:r>
          <a:r>
            <a:rPr lang="fr-FR" sz="1400" dirty="0">
              <a:latin typeface="Century Gothic" panose="020B0502020202020204" pitchFamily="34" charset="0"/>
            </a:rPr>
            <a:t>/</a:t>
          </a:r>
          <a:r>
            <a:rPr lang="fr-FR" sz="1400" dirty="0" err="1">
              <a:latin typeface="Century Gothic" panose="020B0502020202020204" pitchFamily="34" charset="0"/>
            </a:rPr>
            <a:t>JAL</a:t>
          </a:r>
          <a:r>
            <a:rPr lang="fr-FR" sz="1400" dirty="0">
              <a:latin typeface="Century Gothic" panose="020B0502020202020204" pitchFamily="34" charset="0"/>
            </a:rPr>
            <a:t>) des Travaux</a:t>
          </a:r>
        </a:p>
      </dgm:t>
    </dgm:pt>
    <dgm:pt modelId="{B4F71B6A-1FA1-434B-9398-B6E7AB1F3598}" type="parTrans" cxnId="{51854831-A435-4FFB-8D61-BC578C22895D}">
      <dgm:prSet/>
      <dgm:spPr/>
      <dgm:t>
        <a:bodyPr/>
        <a:lstStyle/>
        <a:p>
          <a:endParaRPr lang="fr-FR"/>
        </a:p>
      </dgm:t>
    </dgm:pt>
    <dgm:pt modelId="{AFC52BC8-A836-4C47-852F-9F032C2049AF}" type="sibTrans" cxnId="{51854831-A435-4FFB-8D61-BC578C22895D}">
      <dgm:prSet/>
      <dgm:spPr/>
      <dgm:t>
        <a:bodyPr/>
        <a:lstStyle/>
        <a:p>
          <a:endParaRPr lang="fr-FR"/>
        </a:p>
      </dgm:t>
    </dgm:pt>
    <dgm:pt modelId="{56BA4949-DEE1-4FA3-A2D6-0842FA2254E5}">
      <dgm:prSet phldrT="[Texte]" custT="1"/>
      <dgm:spPr/>
      <dgm:t>
        <a:bodyPr/>
        <a:lstStyle/>
        <a:p>
          <a:r>
            <a:rPr lang="fr-FR" sz="2500" b="1" dirty="0">
              <a:latin typeface="Century Gothic" panose="020B0502020202020204" pitchFamily="34" charset="0"/>
            </a:rPr>
            <a:t>221k € </a:t>
          </a:r>
        </a:p>
        <a:p>
          <a:r>
            <a:rPr lang="fr-FR" sz="1400" dirty="0">
              <a:latin typeface="Century Gothic" panose="020B0502020202020204" pitchFamily="34" charset="0"/>
            </a:rPr>
            <a:t>procédure formalisée – Fournitures &amp; Services hors Eau&amp; Assainissement</a:t>
          </a:r>
        </a:p>
        <a:p>
          <a:r>
            <a:rPr lang="fr-FR" sz="1400" dirty="0">
              <a:latin typeface="Century Gothic" panose="020B0502020202020204" pitchFamily="34" charset="0"/>
            </a:rPr>
            <a:t>(Pouvoir adjudicateur)</a:t>
          </a:r>
        </a:p>
      </dgm:t>
    </dgm:pt>
    <dgm:pt modelId="{C9045EFB-967D-4995-82B4-CCAC926F13AC}" type="parTrans" cxnId="{E1D3348F-CA4A-45CE-85C6-02F8EBD8CF90}">
      <dgm:prSet/>
      <dgm:spPr/>
      <dgm:t>
        <a:bodyPr/>
        <a:lstStyle/>
        <a:p>
          <a:endParaRPr lang="fr-FR"/>
        </a:p>
      </dgm:t>
    </dgm:pt>
    <dgm:pt modelId="{DBF9CDC5-30F5-41D3-A21E-178F1941139F}" type="sibTrans" cxnId="{E1D3348F-CA4A-45CE-85C6-02F8EBD8CF90}">
      <dgm:prSet/>
      <dgm:spPr/>
      <dgm:t>
        <a:bodyPr/>
        <a:lstStyle/>
        <a:p>
          <a:endParaRPr lang="fr-FR"/>
        </a:p>
      </dgm:t>
    </dgm:pt>
    <dgm:pt modelId="{B129E682-7100-4C43-8C12-28D83B239928}">
      <dgm:prSet phldrT="[Texte]" custT="1"/>
      <dgm:spPr/>
      <dgm:t>
        <a:bodyPr/>
        <a:lstStyle/>
        <a:p>
          <a:r>
            <a:rPr lang="fr-FR" sz="2500" b="1" dirty="0">
              <a:latin typeface="Century Gothic" panose="020B0502020202020204" pitchFamily="34" charset="0"/>
            </a:rPr>
            <a:t>5 538k € </a:t>
          </a:r>
        </a:p>
        <a:p>
          <a:r>
            <a:rPr lang="fr-FR" sz="1400" dirty="0">
              <a:latin typeface="Century Gothic" panose="020B0502020202020204" pitchFamily="34" charset="0"/>
            </a:rPr>
            <a:t>procédure formalisée obligatoire - Travaux</a:t>
          </a:r>
        </a:p>
      </dgm:t>
    </dgm:pt>
    <dgm:pt modelId="{2127CD2D-E3BB-49AF-8C6B-CB31446E7DA1}" type="parTrans" cxnId="{F2BA610D-6B91-4666-A8E5-E3D84C70185B}">
      <dgm:prSet/>
      <dgm:spPr/>
      <dgm:t>
        <a:bodyPr/>
        <a:lstStyle/>
        <a:p>
          <a:endParaRPr lang="fr-FR"/>
        </a:p>
      </dgm:t>
    </dgm:pt>
    <dgm:pt modelId="{2EF0C1D8-EEBE-4CD0-B903-CC2E2E46AC85}" type="sibTrans" cxnId="{F2BA610D-6B91-4666-A8E5-E3D84C70185B}">
      <dgm:prSet/>
      <dgm:spPr/>
      <dgm:t>
        <a:bodyPr/>
        <a:lstStyle/>
        <a:p>
          <a:endParaRPr lang="fr-FR"/>
        </a:p>
      </dgm:t>
    </dgm:pt>
    <dgm:pt modelId="{2ABA714D-52CD-4AE0-8101-67221E99C71D}">
      <dgm:prSet phldrT="[Texte]" custT="1"/>
      <dgm:spPr/>
      <dgm:t>
        <a:bodyPr/>
        <a:lstStyle/>
        <a:p>
          <a:r>
            <a:rPr lang="fr-FR" sz="2500" b="1" dirty="0">
              <a:latin typeface="Century Gothic" panose="020B0502020202020204" pitchFamily="34" charset="0"/>
            </a:rPr>
            <a:t>443 k € </a:t>
          </a:r>
        </a:p>
        <a:p>
          <a:r>
            <a:rPr lang="fr-FR" sz="1400" dirty="0">
              <a:latin typeface="Century Gothic" panose="020B0502020202020204" pitchFamily="34" charset="0"/>
            </a:rPr>
            <a:t>procédure formalisée – </a:t>
          </a:r>
        </a:p>
        <a:p>
          <a:r>
            <a:rPr lang="fr-FR" sz="1400" dirty="0">
              <a:latin typeface="Century Gothic" panose="020B0502020202020204" pitchFamily="34" charset="0"/>
            </a:rPr>
            <a:t>Eau &amp; Assainissement (Entité adjudicatrice)</a:t>
          </a:r>
        </a:p>
      </dgm:t>
    </dgm:pt>
    <dgm:pt modelId="{AA755414-7E79-4237-AEBE-00996B9AD695}" type="parTrans" cxnId="{583B9E21-63B8-4AEE-BD9E-26F3EF5828B5}">
      <dgm:prSet/>
      <dgm:spPr/>
      <dgm:t>
        <a:bodyPr/>
        <a:lstStyle/>
        <a:p>
          <a:endParaRPr lang="fr-FR"/>
        </a:p>
      </dgm:t>
    </dgm:pt>
    <dgm:pt modelId="{23F82B19-DCA5-4557-ACA7-670F1A200998}" type="sibTrans" cxnId="{583B9E21-63B8-4AEE-BD9E-26F3EF5828B5}">
      <dgm:prSet/>
      <dgm:spPr/>
      <dgm:t>
        <a:bodyPr/>
        <a:lstStyle/>
        <a:p>
          <a:endParaRPr lang="fr-FR"/>
        </a:p>
      </dgm:t>
    </dgm:pt>
    <dgm:pt modelId="{8A88F0EB-EF61-4EB4-80C1-E718D37FB62D}" type="pres">
      <dgm:prSet presAssocID="{601FD801-371E-479D-B4FF-9562216E13FC}" presName="Name0" presStyleCnt="0">
        <dgm:presLayoutVars>
          <dgm:dir/>
          <dgm:resizeHandles val="exact"/>
        </dgm:presLayoutVars>
      </dgm:prSet>
      <dgm:spPr/>
    </dgm:pt>
    <dgm:pt modelId="{1503D5F6-1B24-47E7-B4EB-167A33E1480B}" type="pres">
      <dgm:prSet presAssocID="{601FD801-371E-479D-B4FF-9562216E13FC}" presName="arrow" presStyleLbl="bgShp" presStyleIdx="0" presStyleCnt="1"/>
      <dgm:spPr/>
    </dgm:pt>
    <dgm:pt modelId="{404A7451-ACCC-42C3-ABA9-8BAD05E7B880}" type="pres">
      <dgm:prSet presAssocID="{601FD801-371E-479D-B4FF-9562216E13FC}" presName="points" presStyleCnt="0"/>
      <dgm:spPr/>
    </dgm:pt>
    <dgm:pt modelId="{747A526A-5C0D-4282-B8F1-EAF9A6E1CEFD}" type="pres">
      <dgm:prSet presAssocID="{420A27CA-DFB7-4817-BDE8-A57BD6A2EC69}" presName="compositeA" presStyleCnt="0"/>
      <dgm:spPr/>
    </dgm:pt>
    <dgm:pt modelId="{6B23BA7F-5F63-40CF-95B0-CE7C469A9C00}" type="pres">
      <dgm:prSet presAssocID="{420A27CA-DFB7-4817-BDE8-A57BD6A2EC69}" presName="textA" presStyleLbl="revTx" presStyleIdx="0" presStyleCnt="6" custScaleX="201354">
        <dgm:presLayoutVars>
          <dgm:bulletEnabled val="1"/>
        </dgm:presLayoutVars>
      </dgm:prSet>
      <dgm:spPr/>
    </dgm:pt>
    <dgm:pt modelId="{8CB1E2EA-FA00-4944-9741-EE96A7A5C453}" type="pres">
      <dgm:prSet presAssocID="{420A27CA-DFB7-4817-BDE8-A57BD6A2EC69}" presName="circleA" presStyleLbl="node1" presStyleIdx="0" presStyleCnt="6"/>
      <dgm:spPr/>
    </dgm:pt>
    <dgm:pt modelId="{8217FA3C-2246-43E0-862C-85A85CD41454}" type="pres">
      <dgm:prSet presAssocID="{420A27CA-DFB7-4817-BDE8-A57BD6A2EC69}" presName="spaceA" presStyleCnt="0"/>
      <dgm:spPr/>
    </dgm:pt>
    <dgm:pt modelId="{9579F4A7-0CEF-4A42-86A5-9B641DD27854}" type="pres">
      <dgm:prSet presAssocID="{76F542D2-C80F-4969-A0E3-8ABFDFC32D59}" presName="space" presStyleCnt="0"/>
      <dgm:spPr/>
    </dgm:pt>
    <dgm:pt modelId="{E98F8CA0-6460-471A-A571-B59BB703F580}" type="pres">
      <dgm:prSet presAssocID="{B68E7BB3-F360-4620-A4A1-D0597BD4DD1B}" presName="compositeB" presStyleCnt="0"/>
      <dgm:spPr/>
    </dgm:pt>
    <dgm:pt modelId="{D1E0AC2E-EDD8-4335-83FF-F22B6190ED92}" type="pres">
      <dgm:prSet presAssocID="{B68E7BB3-F360-4620-A4A1-D0597BD4DD1B}" presName="textB" presStyleLbl="revTx" presStyleIdx="1" presStyleCnt="6" custScaleX="206667">
        <dgm:presLayoutVars>
          <dgm:bulletEnabled val="1"/>
        </dgm:presLayoutVars>
      </dgm:prSet>
      <dgm:spPr/>
    </dgm:pt>
    <dgm:pt modelId="{C48E10AA-3AA4-49FF-8C6F-265BB3A17B3F}" type="pres">
      <dgm:prSet presAssocID="{B68E7BB3-F360-4620-A4A1-D0597BD4DD1B}" presName="circleB" presStyleLbl="node1" presStyleIdx="1" presStyleCnt="6"/>
      <dgm:spPr/>
    </dgm:pt>
    <dgm:pt modelId="{EAE6E640-E67B-4115-87FB-45FAE184AFF1}" type="pres">
      <dgm:prSet presAssocID="{B68E7BB3-F360-4620-A4A1-D0597BD4DD1B}" presName="spaceB" presStyleCnt="0"/>
      <dgm:spPr/>
    </dgm:pt>
    <dgm:pt modelId="{89EEBF8F-A7EC-4DA1-8CBA-2A011EB66703}" type="pres">
      <dgm:prSet presAssocID="{87FF6D4D-D4E0-4A1C-BACB-3BA75019F643}" presName="space" presStyleCnt="0"/>
      <dgm:spPr/>
    </dgm:pt>
    <dgm:pt modelId="{0EAFD37B-BD5D-469A-BA35-8A31A77ACF50}" type="pres">
      <dgm:prSet presAssocID="{43556955-F2D9-4A34-A9A2-42E3762E4588}" presName="compositeA" presStyleCnt="0"/>
      <dgm:spPr/>
    </dgm:pt>
    <dgm:pt modelId="{A03247B9-2618-4843-B925-C3F4F096652E}" type="pres">
      <dgm:prSet presAssocID="{43556955-F2D9-4A34-A9A2-42E3762E4588}" presName="textA" presStyleLbl="revTx" presStyleIdx="2" presStyleCnt="6" custScaleX="270628">
        <dgm:presLayoutVars>
          <dgm:bulletEnabled val="1"/>
        </dgm:presLayoutVars>
      </dgm:prSet>
      <dgm:spPr/>
    </dgm:pt>
    <dgm:pt modelId="{EC103A1D-B435-46ED-B8CB-5E11D9F28448}" type="pres">
      <dgm:prSet presAssocID="{43556955-F2D9-4A34-A9A2-42E3762E4588}" presName="circleA" presStyleLbl="node1" presStyleIdx="2" presStyleCnt="6"/>
      <dgm:spPr/>
    </dgm:pt>
    <dgm:pt modelId="{72228EB0-78E3-42F6-A293-40DD8D092EBA}" type="pres">
      <dgm:prSet presAssocID="{43556955-F2D9-4A34-A9A2-42E3762E4588}" presName="spaceA" presStyleCnt="0"/>
      <dgm:spPr/>
    </dgm:pt>
    <dgm:pt modelId="{5038D740-7882-4DD3-B66A-01B3DA408938}" type="pres">
      <dgm:prSet presAssocID="{AFC52BC8-A836-4C47-852F-9F032C2049AF}" presName="space" presStyleCnt="0"/>
      <dgm:spPr/>
    </dgm:pt>
    <dgm:pt modelId="{BDCD53BE-46C1-4AF6-9E8E-80E7D6C1E0EE}" type="pres">
      <dgm:prSet presAssocID="{56BA4949-DEE1-4FA3-A2D6-0842FA2254E5}" presName="compositeB" presStyleCnt="0"/>
      <dgm:spPr/>
    </dgm:pt>
    <dgm:pt modelId="{BBCD9696-05FD-440E-9581-C8AC7819F515}" type="pres">
      <dgm:prSet presAssocID="{56BA4949-DEE1-4FA3-A2D6-0842FA2254E5}" presName="textB" presStyleLbl="revTx" presStyleIdx="3" presStyleCnt="6" custScaleX="221814">
        <dgm:presLayoutVars>
          <dgm:bulletEnabled val="1"/>
        </dgm:presLayoutVars>
      </dgm:prSet>
      <dgm:spPr/>
    </dgm:pt>
    <dgm:pt modelId="{66DA8875-35BE-4CEC-9696-2866524A9A77}" type="pres">
      <dgm:prSet presAssocID="{56BA4949-DEE1-4FA3-A2D6-0842FA2254E5}" presName="circleB" presStyleLbl="node1" presStyleIdx="3" presStyleCnt="6"/>
      <dgm:spPr/>
    </dgm:pt>
    <dgm:pt modelId="{76208393-90BE-43C0-916C-A2E27E90BEAD}" type="pres">
      <dgm:prSet presAssocID="{56BA4949-DEE1-4FA3-A2D6-0842FA2254E5}" presName="spaceB" presStyleCnt="0"/>
      <dgm:spPr/>
    </dgm:pt>
    <dgm:pt modelId="{12593C9E-C8F4-4C86-9262-F533382AF6A4}" type="pres">
      <dgm:prSet presAssocID="{DBF9CDC5-30F5-41D3-A21E-178F1941139F}" presName="space" presStyleCnt="0"/>
      <dgm:spPr/>
    </dgm:pt>
    <dgm:pt modelId="{8C75A0C0-5201-464C-9D7E-5C9E3215252E}" type="pres">
      <dgm:prSet presAssocID="{2ABA714D-52CD-4AE0-8101-67221E99C71D}" presName="compositeA" presStyleCnt="0"/>
      <dgm:spPr/>
    </dgm:pt>
    <dgm:pt modelId="{0434FEB3-306A-452F-8967-2300D5A3D64B}" type="pres">
      <dgm:prSet presAssocID="{2ABA714D-52CD-4AE0-8101-67221E99C71D}" presName="textA" presStyleLbl="revTx" presStyleIdx="4" presStyleCnt="6" custScaleX="245042">
        <dgm:presLayoutVars>
          <dgm:bulletEnabled val="1"/>
        </dgm:presLayoutVars>
      </dgm:prSet>
      <dgm:spPr/>
    </dgm:pt>
    <dgm:pt modelId="{CC28AF38-1ED9-4C1E-B944-38FC4FFE4DF4}" type="pres">
      <dgm:prSet presAssocID="{2ABA714D-52CD-4AE0-8101-67221E99C71D}" presName="circleA" presStyleLbl="node1" presStyleIdx="4" presStyleCnt="6"/>
      <dgm:spPr/>
    </dgm:pt>
    <dgm:pt modelId="{E2851D1E-1358-45BD-ACCC-97D4C740112C}" type="pres">
      <dgm:prSet presAssocID="{2ABA714D-52CD-4AE0-8101-67221E99C71D}" presName="spaceA" presStyleCnt="0"/>
      <dgm:spPr/>
    </dgm:pt>
    <dgm:pt modelId="{AC93E9B6-A3D2-4EB5-B5E8-46F74D200F66}" type="pres">
      <dgm:prSet presAssocID="{23F82B19-DCA5-4557-ACA7-670F1A200998}" presName="space" presStyleCnt="0"/>
      <dgm:spPr/>
    </dgm:pt>
    <dgm:pt modelId="{918691C2-6130-4D75-B1D6-93EAA11DE779}" type="pres">
      <dgm:prSet presAssocID="{B129E682-7100-4C43-8C12-28D83B239928}" presName="compositeB" presStyleCnt="0"/>
      <dgm:spPr/>
    </dgm:pt>
    <dgm:pt modelId="{492F1314-7E70-43F0-A041-B2BD2F7A1AA1}" type="pres">
      <dgm:prSet presAssocID="{B129E682-7100-4C43-8C12-28D83B239928}" presName="textB" presStyleLbl="revTx" presStyleIdx="5" presStyleCnt="6" custScaleX="238409">
        <dgm:presLayoutVars>
          <dgm:bulletEnabled val="1"/>
        </dgm:presLayoutVars>
      </dgm:prSet>
      <dgm:spPr/>
    </dgm:pt>
    <dgm:pt modelId="{4C425FA5-42FE-46D8-99E4-2F5427941AA4}" type="pres">
      <dgm:prSet presAssocID="{B129E682-7100-4C43-8C12-28D83B239928}" presName="circleB" presStyleLbl="node1" presStyleIdx="5" presStyleCnt="6"/>
      <dgm:spPr/>
    </dgm:pt>
    <dgm:pt modelId="{9E80BB16-D1D4-4B5A-8F7B-9188B891A18F}" type="pres">
      <dgm:prSet presAssocID="{B129E682-7100-4C43-8C12-28D83B239928}" presName="spaceB" presStyleCnt="0"/>
      <dgm:spPr/>
    </dgm:pt>
  </dgm:ptLst>
  <dgm:cxnLst>
    <dgm:cxn modelId="{F2BA610D-6B91-4666-A8E5-E3D84C70185B}" srcId="{601FD801-371E-479D-B4FF-9562216E13FC}" destId="{B129E682-7100-4C43-8C12-28D83B239928}" srcOrd="5" destOrd="0" parTransId="{2127CD2D-E3BB-49AF-8C6B-CB31446E7DA1}" sibTransId="{2EF0C1D8-EEBE-4CD0-B903-CC2E2E46AC85}"/>
    <dgm:cxn modelId="{AD712B18-644D-4233-960A-E1CD22350C64}" type="presOf" srcId="{2ABA714D-52CD-4AE0-8101-67221E99C71D}" destId="{0434FEB3-306A-452F-8967-2300D5A3D64B}" srcOrd="0" destOrd="0" presId="urn:microsoft.com/office/officeart/2005/8/layout/hProcess11"/>
    <dgm:cxn modelId="{583B9E21-63B8-4AEE-BD9E-26F3EF5828B5}" srcId="{601FD801-371E-479D-B4FF-9562216E13FC}" destId="{2ABA714D-52CD-4AE0-8101-67221E99C71D}" srcOrd="4" destOrd="0" parTransId="{AA755414-7E79-4237-AEBE-00996B9AD695}" sibTransId="{23F82B19-DCA5-4557-ACA7-670F1A200998}"/>
    <dgm:cxn modelId="{51854831-A435-4FFB-8D61-BC578C22895D}" srcId="{601FD801-371E-479D-B4FF-9562216E13FC}" destId="{43556955-F2D9-4A34-A9A2-42E3762E4588}" srcOrd="2" destOrd="0" parTransId="{B4F71B6A-1FA1-434B-9398-B6E7AB1F3598}" sibTransId="{AFC52BC8-A836-4C47-852F-9F032C2049AF}"/>
    <dgm:cxn modelId="{4B138147-B78E-4501-A4C5-76511B8EB630}" type="presOf" srcId="{601FD801-371E-479D-B4FF-9562216E13FC}" destId="{8A88F0EB-EF61-4EB4-80C1-E718D37FB62D}" srcOrd="0" destOrd="0" presId="urn:microsoft.com/office/officeart/2005/8/layout/hProcess11"/>
    <dgm:cxn modelId="{E1D3348F-CA4A-45CE-85C6-02F8EBD8CF90}" srcId="{601FD801-371E-479D-B4FF-9562216E13FC}" destId="{56BA4949-DEE1-4FA3-A2D6-0842FA2254E5}" srcOrd="3" destOrd="0" parTransId="{C9045EFB-967D-4995-82B4-CCAC926F13AC}" sibTransId="{DBF9CDC5-30F5-41D3-A21E-178F1941139F}"/>
    <dgm:cxn modelId="{00336397-6DD1-41DE-90E3-E7F6932BF473}" type="presOf" srcId="{B68E7BB3-F360-4620-A4A1-D0597BD4DD1B}" destId="{D1E0AC2E-EDD8-4335-83FF-F22B6190ED92}" srcOrd="0" destOrd="0" presId="urn:microsoft.com/office/officeart/2005/8/layout/hProcess11"/>
    <dgm:cxn modelId="{010BED98-0CC7-4FB5-A7B5-56056E298113}" type="presOf" srcId="{56BA4949-DEE1-4FA3-A2D6-0842FA2254E5}" destId="{BBCD9696-05FD-440E-9581-C8AC7819F515}" srcOrd="0" destOrd="0" presId="urn:microsoft.com/office/officeart/2005/8/layout/hProcess11"/>
    <dgm:cxn modelId="{2A58209C-BA94-4FA5-9E97-4C506BB144E0}" type="presOf" srcId="{420A27CA-DFB7-4817-BDE8-A57BD6A2EC69}" destId="{6B23BA7F-5F63-40CF-95B0-CE7C469A9C00}" srcOrd="0" destOrd="0" presId="urn:microsoft.com/office/officeart/2005/8/layout/hProcess11"/>
    <dgm:cxn modelId="{5819E0AA-3EA9-4C5F-9C20-74FD146B1AB1}" type="presOf" srcId="{B129E682-7100-4C43-8C12-28D83B239928}" destId="{492F1314-7E70-43F0-A041-B2BD2F7A1AA1}" srcOrd="0" destOrd="0" presId="urn:microsoft.com/office/officeart/2005/8/layout/hProcess11"/>
    <dgm:cxn modelId="{3D9192CD-2D05-4365-BE26-E0E28BD75371}" type="presOf" srcId="{43556955-F2D9-4A34-A9A2-42E3762E4588}" destId="{A03247B9-2618-4843-B925-C3F4F096652E}" srcOrd="0" destOrd="0" presId="urn:microsoft.com/office/officeart/2005/8/layout/hProcess11"/>
    <dgm:cxn modelId="{40E579D3-65DA-4E00-A71F-E5A070868D57}" srcId="{601FD801-371E-479D-B4FF-9562216E13FC}" destId="{B68E7BB3-F360-4620-A4A1-D0597BD4DD1B}" srcOrd="1" destOrd="0" parTransId="{B53D91CF-F861-4559-8EBC-EB150462C50A}" sibTransId="{87FF6D4D-D4E0-4A1C-BACB-3BA75019F643}"/>
    <dgm:cxn modelId="{B6E193F7-5F9B-4078-BFF8-41C0DFF53C69}" srcId="{601FD801-371E-479D-B4FF-9562216E13FC}" destId="{420A27CA-DFB7-4817-BDE8-A57BD6A2EC69}" srcOrd="0" destOrd="0" parTransId="{66A86F8A-5AA9-4550-A536-C4D7636FD254}" sibTransId="{76F542D2-C80F-4969-A0E3-8ABFDFC32D59}"/>
    <dgm:cxn modelId="{CCC13421-ECDA-4E0B-AB02-3B0B1934E158}" type="presParOf" srcId="{8A88F0EB-EF61-4EB4-80C1-E718D37FB62D}" destId="{1503D5F6-1B24-47E7-B4EB-167A33E1480B}" srcOrd="0" destOrd="0" presId="urn:microsoft.com/office/officeart/2005/8/layout/hProcess11"/>
    <dgm:cxn modelId="{ED9DFF25-05EC-4B71-B7E1-5100C0605C80}" type="presParOf" srcId="{8A88F0EB-EF61-4EB4-80C1-E718D37FB62D}" destId="{404A7451-ACCC-42C3-ABA9-8BAD05E7B880}" srcOrd="1" destOrd="0" presId="urn:microsoft.com/office/officeart/2005/8/layout/hProcess11"/>
    <dgm:cxn modelId="{CB73261D-3097-4180-B781-B8B074D46EE2}" type="presParOf" srcId="{404A7451-ACCC-42C3-ABA9-8BAD05E7B880}" destId="{747A526A-5C0D-4282-B8F1-EAF9A6E1CEFD}" srcOrd="0" destOrd="0" presId="urn:microsoft.com/office/officeart/2005/8/layout/hProcess11"/>
    <dgm:cxn modelId="{3ABFE153-5D32-44B4-BFAC-6BE31377D184}" type="presParOf" srcId="{747A526A-5C0D-4282-B8F1-EAF9A6E1CEFD}" destId="{6B23BA7F-5F63-40CF-95B0-CE7C469A9C00}" srcOrd="0" destOrd="0" presId="urn:microsoft.com/office/officeart/2005/8/layout/hProcess11"/>
    <dgm:cxn modelId="{120FBB46-3635-4093-BBB9-2ABEFB05F700}" type="presParOf" srcId="{747A526A-5C0D-4282-B8F1-EAF9A6E1CEFD}" destId="{8CB1E2EA-FA00-4944-9741-EE96A7A5C453}" srcOrd="1" destOrd="0" presId="urn:microsoft.com/office/officeart/2005/8/layout/hProcess11"/>
    <dgm:cxn modelId="{F05C4CA7-84D4-4517-B3EB-E0FDA1FECED8}" type="presParOf" srcId="{747A526A-5C0D-4282-B8F1-EAF9A6E1CEFD}" destId="{8217FA3C-2246-43E0-862C-85A85CD41454}" srcOrd="2" destOrd="0" presId="urn:microsoft.com/office/officeart/2005/8/layout/hProcess11"/>
    <dgm:cxn modelId="{5CDB800C-7C13-475B-ACBC-984205302A29}" type="presParOf" srcId="{404A7451-ACCC-42C3-ABA9-8BAD05E7B880}" destId="{9579F4A7-0CEF-4A42-86A5-9B641DD27854}" srcOrd="1" destOrd="0" presId="urn:microsoft.com/office/officeart/2005/8/layout/hProcess11"/>
    <dgm:cxn modelId="{504D6F2A-D89C-4DE3-AFA1-FF3E06AB01C4}" type="presParOf" srcId="{404A7451-ACCC-42C3-ABA9-8BAD05E7B880}" destId="{E98F8CA0-6460-471A-A571-B59BB703F580}" srcOrd="2" destOrd="0" presId="urn:microsoft.com/office/officeart/2005/8/layout/hProcess11"/>
    <dgm:cxn modelId="{51AD09CC-D432-4A5F-A860-4EC60315B4ED}" type="presParOf" srcId="{E98F8CA0-6460-471A-A571-B59BB703F580}" destId="{D1E0AC2E-EDD8-4335-83FF-F22B6190ED92}" srcOrd="0" destOrd="0" presId="urn:microsoft.com/office/officeart/2005/8/layout/hProcess11"/>
    <dgm:cxn modelId="{C0EC0DC5-45AA-4F46-AD94-C20B6D0BD933}" type="presParOf" srcId="{E98F8CA0-6460-471A-A571-B59BB703F580}" destId="{C48E10AA-3AA4-49FF-8C6F-265BB3A17B3F}" srcOrd="1" destOrd="0" presId="urn:microsoft.com/office/officeart/2005/8/layout/hProcess11"/>
    <dgm:cxn modelId="{DD7D66B2-50F5-4141-A6DD-2E0D920CC5CB}" type="presParOf" srcId="{E98F8CA0-6460-471A-A571-B59BB703F580}" destId="{EAE6E640-E67B-4115-87FB-45FAE184AFF1}" srcOrd="2" destOrd="0" presId="urn:microsoft.com/office/officeart/2005/8/layout/hProcess11"/>
    <dgm:cxn modelId="{3E5B3B78-D6B2-4483-BB07-0D6105D7409C}" type="presParOf" srcId="{404A7451-ACCC-42C3-ABA9-8BAD05E7B880}" destId="{89EEBF8F-A7EC-4DA1-8CBA-2A011EB66703}" srcOrd="3" destOrd="0" presId="urn:microsoft.com/office/officeart/2005/8/layout/hProcess11"/>
    <dgm:cxn modelId="{BB28A70D-75B9-499C-9EB3-874B27A54477}" type="presParOf" srcId="{404A7451-ACCC-42C3-ABA9-8BAD05E7B880}" destId="{0EAFD37B-BD5D-469A-BA35-8A31A77ACF50}" srcOrd="4" destOrd="0" presId="urn:microsoft.com/office/officeart/2005/8/layout/hProcess11"/>
    <dgm:cxn modelId="{F244BB64-0011-4616-8A55-D745C5E5C982}" type="presParOf" srcId="{0EAFD37B-BD5D-469A-BA35-8A31A77ACF50}" destId="{A03247B9-2618-4843-B925-C3F4F096652E}" srcOrd="0" destOrd="0" presId="urn:microsoft.com/office/officeart/2005/8/layout/hProcess11"/>
    <dgm:cxn modelId="{ABDC738C-100D-4884-948F-B45B9AE37193}" type="presParOf" srcId="{0EAFD37B-BD5D-469A-BA35-8A31A77ACF50}" destId="{EC103A1D-B435-46ED-B8CB-5E11D9F28448}" srcOrd="1" destOrd="0" presId="urn:microsoft.com/office/officeart/2005/8/layout/hProcess11"/>
    <dgm:cxn modelId="{E9A0A9E2-EC2C-4589-8D78-074F1E16C560}" type="presParOf" srcId="{0EAFD37B-BD5D-469A-BA35-8A31A77ACF50}" destId="{72228EB0-78E3-42F6-A293-40DD8D092EBA}" srcOrd="2" destOrd="0" presId="urn:microsoft.com/office/officeart/2005/8/layout/hProcess11"/>
    <dgm:cxn modelId="{C2852FEC-5186-4C23-9BC6-440CE4F88090}" type="presParOf" srcId="{404A7451-ACCC-42C3-ABA9-8BAD05E7B880}" destId="{5038D740-7882-4DD3-B66A-01B3DA408938}" srcOrd="5" destOrd="0" presId="urn:microsoft.com/office/officeart/2005/8/layout/hProcess11"/>
    <dgm:cxn modelId="{DD92F296-CDF3-4BB5-ACCC-A94612538345}" type="presParOf" srcId="{404A7451-ACCC-42C3-ABA9-8BAD05E7B880}" destId="{BDCD53BE-46C1-4AF6-9E8E-80E7D6C1E0EE}" srcOrd="6" destOrd="0" presId="urn:microsoft.com/office/officeart/2005/8/layout/hProcess11"/>
    <dgm:cxn modelId="{131CEEC3-5A48-4986-A6F4-1859CB619D55}" type="presParOf" srcId="{BDCD53BE-46C1-4AF6-9E8E-80E7D6C1E0EE}" destId="{BBCD9696-05FD-440E-9581-C8AC7819F515}" srcOrd="0" destOrd="0" presId="urn:microsoft.com/office/officeart/2005/8/layout/hProcess11"/>
    <dgm:cxn modelId="{C72963DB-DFE0-4870-A9D9-6BF3CAD4930B}" type="presParOf" srcId="{BDCD53BE-46C1-4AF6-9E8E-80E7D6C1E0EE}" destId="{66DA8875-35BE-4CEC-9696-2866524A9A77}" srcOrd="1" destOrd="0" presId="urn:microsoft.com/office/officeart/2005/8/layout/hProcess11"/>
    <dgm:cxn modelId="{F9992232-BA44-4959-BDC2-4DA9782418BF}" type="presParOf" srcId="{BDCD53BE-46C1-4AF6-9E8E-80E7D6C1E0EE}" destId="{76208393-90BE-43C0-916C-A2E27E90BEAD}" srcOrd="2" destOrd="0" presId="urn:microsoft.com/office/officeart/2005/8/layout/hProcess11"/>
    <dgm:cxn modelId="{4D0E2D83-A7C7-4321-B6EA-60CFB82BE74E}" type="presParOf" srcId="{404A7451-ACCC-42C3-ABA9-8BAD05E7B880}" destId="{12593C9E-C8F4-4C86-9262-F533382AF6A4}" srcOrd="7" destOrd="0" presId="urn:microsoft.com/office/officeart/2005/8/layout/hProcess11"/>
    <dgm:cxn modelId="{A8BE9D09-7B3E-4050-BFE7-1E5890C9C063}" type="presParOf" srcId="{404A7451-ACCC-42C3-ABA9-8BAD05E7B880}" destId="{8C75A0C0-5201-464C-9D7E-5C9E3215252E}" srcOrd="8" destOrd="0" presId="urn:microsoft.com/office/officeart/2005/8/layout/hProcess11"/>
    <dgm:cxn modelId="{CD67392A-97E7-4031-92F4-87A1BDF83674}" type="presParOf" srcId="{8C75A0C0-5201-464C-9D7E-5C9E3215252E}" destId="{0434FEB3-306A-452F-8967-2300D5A3D64B}" srcOrd="0" destOrd="0" presId="urn:microsoft.com/office/officeart/2005/8/layout/hProcess11"/>
    <dgm:cxn modelId="{75C99065-F8A3-4E94-ADDC-5846E29B9063}" type="presParOf" srcId="{8C75A0C0-5201-464C-9D7E-5C9E3215252E}" destId="{CC28AF38-1ED9-4C1E-B944-38FC4FFE4DF4}" srcOrd="1" destOrd="0" presId="urn:microsoft.com/office/officeart/2005/8/layout/hProcess11"/>
    <dgm:cxn modelId="{40A5DCB3-AB6B-4C71-910B-86B32C4B4E06}" type="presParOf" srcId="{8C75A0C0-5201-464C-9D7E-5C9E3215252E}" destId="{E2851D1E-1358-45BD-ACCC-97D4C740112C}" srcOrd="2" destOrd="0" presId="urn:microsoft.com/office/officeart/2005/8/layout/hProcess11"/>
    <dgm:cxn modelId="{A1699EEF-C043-4A74-AA5D-74F2765D0457}" type="presParOf" srcId="{404A7451-ACCC-42C3-ABA9-8BAD05E7B880}" destId="{AC93E9B6-A3D2-4EB5-B5E8-46F74D200F66}" srcOrd="9" destOrd="0" presId="urn:microsoft.com/office/officeart/2005/8/layout/hProcess11"/>
    <dgm:cxn modelId="{0AAFCA28-CBA7-4363-89B7-9E2EC9223A39}" type="presParOf" srcId="{404A7451-ACCC-42C3-ABA9-8BAD05E7B880}" destId="{918691C2-6130-4D75-B1D6-93EAA11DE779}" srcOrd="10" destOrd="0" presId="urn:microsoft.com/office/officeart/2005/8/layout/hProcess11"/>
    <dgm:cxn modelId="{2B32314D-4643-444D-B6D5-8C6968AAC22D}" type="presParOf" srcId="{918691C2-6130-4D75-B1D6-93EAA11DE779}" destId="{492F1314-7E70-43F0-A041-B2BD2F7A1AA1}" srcOrd="0" destOrd="0" presId="urn:microsoft.com/office/officeart/2005/8/layout/hProcess11"/>
    <dgm:cxn modelId="{F6B69EDD-97C4-4300-BA66-72A5EACAE0AC}" type="presParOf" srcId="{918691C2-6130-4D75-B1D6-93EAA11DE779}" destId="{4C425FA5-42FE-46D8-99E4-2F5427941AA4}" srcOrd="1" destOrd="0" presId="urn:microsoft.com/office/officeart/2005/8/layout/hProcess11"/>
    <dgm:cxn modelId="{730C6A2B-21D5-4ECB-B789-D58D5EA68B2A}" type="presParOf" srcId="{918691C2-6130-4D75-B1D6-93EAA11DE779}" destId="{9E80BB16-D1D4-4B5A-8F7B-9188B891A18F}"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03D5F6-1B24-47E7-B4EB-167A33E1480B}">
      <dsp:nvSpPr>
        <dsp:cNvPr id="0" name=""/>
        <dsp:cNvSpPr/>
      </dsp:nvSpPr>
      <dsp:spPr>
        <a:xfrm>
          <a:off x="0" y="1642574"/>
          <a:ext cx="11920653" cy="219009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23BA7F-5F63-40CF-95B0-CE7C469A9C00}">
      <dsp:nvSpPr>
        <dsp:cNvPr id="0" name=""/>
        <dsp:cNvSpPr/>
      </dsp:nvSpPr>
      <dsp:spPr>
        <a:xfrm>
          <a:off x="4066" y="0"/>
          <a:ext cx="1532106" cy="219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marL="0" lvl="0" indent="0" algn="ctr" defTabSz="1111250">
            <a:lnSpc>
              <a:spcPct val="90000"/>
            </a:lnSpc>
            <a:spcBef>
              <a:spcPct val="0"/>
            </a:spcBef>
            <a:spcAft>
              <a:spcPct val="35000"/>
            </a:spcAft>
            <a:buNone/>
          </a:pPr>
          <a:r>
            <a:rPr lang="fr-FR" sz="2500" b="1" kern="1200" dirty="0">
              <a:latin typeface="Century Gothic" panose="020B0502020202020204" pitchFamily="34" charset="0"/>
            </a:rPr>
            <a:t>40k €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mise en concurrence des Fournitures &amp; Services</a:t>
          </a:r>
        </a:p>
      </dsp:txBody>
      <dsp:txXfrm>
        <a:off x="4066" y="0"/>
        <a:ext cx="1532106" cy="2190099"/>
      </dsp:txXfrm>
    </dsp:sp>
    <dsp:sp modelId="{8CB1E2EA-FA00-4944-9741-EE96A7A5C453}">
      <dsp:nvSpPr>
        <dsp:cNvPr id="0" name=""/>
        <dsp:cNvSpPr/>
      </dsp:nvSpPr>
      <dsp:spPr>
        <a:xfrm>
          <a:off x="496357" y="2463862"/>
          <a:ext cx="547524" cy="547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E0AC2E-EDD8-4335-83FF-F22B6190ED92}">
      <dsp:nvSpPr>
        <dsp:cNvPr id="0" name=""/>
        <dsp:cNvSpPr/>
      </dsp:nvSpPr>
      <dsp:spPr>
        <a:xfrm>
          <a:off x="1574217" y="3285149"/>
          <a:ext cx="1572533" cy="219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fr-FR" sz="2500" b="1" kern="1200" dirty="0">
              <a:latin typeface="Century Gothic" panose="020B0502020202020204" pitchFamily="34" charset="0"/>
            </a:rPr>
            <a:t>90k €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publicité </a:t>
          </a:r>
          <a:r>
            <a:rPr lang="fr-FR" sz="1400" kern="1200" dirty="0" err="1">
              <a:latin typeface="Century Gothic" panose="020B0502020202020204" pitchFamily="34" charset="0"/>
            </a:rPr>
            <a:t>BOAMP</a:t>
          </a:r>
          <a:r>
            <a:rPr lang="fr-FR" sz="1400" kern="1200" dirty="0">
              <a:latin typeface="Century Gothic" panose="020B0502020202020204" pitchFamily="34" charset="0"/>
            </a:rPr>
            <a:t> ou </a:t>
          </a:r>
          <a:r>
            <a:rPr lang="fr-FR" sz="1400" kern="1200" dirty="0" err="1">
              <a:latin typeface="Century Gothic" panose="020B0502020202020204" pitchFamily="34" charset="0"/>
            </a:rPr>
            <a:t>JAL</a:t>
          </a:r>
          <a:r>
            <a:rPr lang="fr-FR" sz="1400" kern="1200" dirty="0">
              <a:latin typeface="Century Gothic" panose="020B0502020202020204" pitchFamily="34" charset="0"/>
            </a:rPr>
            <a:t> des Fournitures &amp; Services</a:t>
          </a:r>
        </a:p>
      </dsp:txBody>
      <dsp:txXfrm>
        <a:off x="1574217" y="3285149"/>
        <a:ext cx="1572533" cy="2190099"/>
      </dsp:txXfrm>
    </dsp:sp>
    <dsp:sp modelId="{C48E10AA-3AA4-49FF-8C6F-265BB3A17B3F}">
      <dsp:nvSpPr>
        <dsp:cNvPr id="0" name=""/>
        <dsp:cNvSpPr/>
      </dsp:nvSpPr>
      <dsp:spPr>
        <a:xfrm>
          <a:off x="2086722" y="2463862"/>
          <a:ext cx="547524" cy="547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3247B9-2618-4843-B925-C3F4F096652E}">
      <dsp:nvSpPr>
        <dsp:cNvPr id="0" name=""/>
        <dsp:cNvSpPr/>
      </dsp:nvSpPr>
      <dsp:spPr>
        <a:xfrm>
          <a:off x="3184796" y="0"/>
          <a:ext cx="2059213" cy="219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marL="0" lvl="0" indent="0" algn="ctr" defTabSz="1111250">
            <a:lnSpc>
              <a:spcPct val="90000"/>
            </a:lnSpc>
            <a:spcBef>
              <a:spcPct val="0"/>
            </a:spcBef>
            <a:spcAft>
              <a:spcPct val="35000"/>
            </a:spcAft>
            <a:buNone/>
          </a:pPr>
          <a:r>
            <a:rPr lang="fr-FR" sz="2500" b="1" kern="1200" dirty="0">
              <a:latin typeface="Century Gothic" panose="020B0502020202020204" pitchFamily="34" charset="0"/>
            </a:rPr>
            <a:t>100k € </a:t>
          </a:r>
        </a:p>
        <a:p>
          <a:pPr marL="0" lvl="0" indent="0" algn="ctr" defTabSz="1111250">
            <a:lnSpc>
              <a:spcPct val="90000"/>
            </a:lnSpc>
            <a:spcBef>
              <a:spcPct val="0"/>
            </a:spcBef>
            <a:spcAft>
              <a:spcPts val="0"/>
            </a:spcAft>
            <a:buNone/>
          </a:pPr>
          <a:r>
            <a:rPr lang="fr-FR" sz="1400" kern="1200" dirty="0">
              <a:latin typeface="Century Gothic" panose="020B0502020202020204" pitchFamily="34" charset="0"/>
            </a:rPr>
            <a:t>mise en concurrence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(+pub </a:t>
          </a:r>
          <a:r>
            <a:rPr lang="fr-FR" sz="1400" kern="1200" dirty="0" err="1">
              <a:latin typeface="Century Gothic" panose="020B0502020202020204" pitchFamily="34" charset="0"/>
            </a:rPr>
            <a:t>BOAMP</a:t>
          </a:r>
          <a:r>
            <a:rPr lang="fr-FR" sz="1400" kern="1200" dirty="0">
              <a:latin typeface="Century Gothic" panose="020B0502020202020204" pitchFamily="34" charset="0"/>
            </a:rPr>
            <a:t>/</a:t>
          </a:r>
          <a:r>
            <a:rPr lang="fr-FR" sz="1400" kern="1200" dirty="0" err="1">
              <a:latin typeface="Century Gothic" panose="020B0502020202020204" pitchFamily="34" charset="0"/>
            </a:rPr>
            <a:t>JAL</a:t>
          </a:r>
          <a:r>
            <a:rPr lang="fr-FR" sz="1400" kern="1200" dirty="0">
              <a:latin typeface="Century Gothic" panose="020B0502020202020204" pitchFamily="34" charset="0"/>
            </a:rPr>
            <a:t>) des Travaux</a:t>
          </a:r>
        </a:p>
      </dsp:txBody>
      <dsp:txXfrm>
        <a:off x="3184796" y="0"/>
        <a:ext cx="2059213" cy="2190099"/>
      </dsp:txXfrm>
    </dsp:sp>
    <dsp:sp modelId="{EC103A1D-B435-46ED-B8CB-5E11D9F28448}">
      <dsp:nvSpPr>
        <dsp:cNvPr id="0" name=""/>
        <dsp:cNvSpPr/>
      </dsp:nvSpPr>
      <dsp:spPr>
        <a:xfrm>
          <a:off x="3940641" y="2463862"/>
          <a:ext cx="547524" cy="547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CD9696-05FD-440E-9581-C8AC7819F515}">
      <dsp:nvSpPr>
        <dsp:cNvPr id="0" name=""/>
        <dsp:cNvSpPr/>
      </dsp:nvSpPr>
      <dsp:spPr>
        <a:xfrm>
          <a:off x="5282055" y="3285149"/>
          <a:ext cx="1687787" cy="219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fr-FR" sz="2500" b="1" kern="1200" dirty="0">
              <a:latin typeface="Century Gothic" panose="020B0502020202020204" pitchFamily="34" charset="0"/>
            </a:rPr>
            <a:t>221k €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procédure formalisée – Fournitures &amp; Services hors Eau&amp; Assainissement</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(Pouvoir adjudicateur)</a:t>
          </a:r>
        </a:p>
      </dsp:txBody>
      <dsp:txXfrm>
        <a:off x="5282055" y="3285149"/>
        <a:ext cx="1687787" cy="2190099"/>
      </dsp:txXfrm>
    </dsp:sp>
    <dsp:sp modelId="{66DA8875-35BE-4CEC-9696-2866524A9A77}">
      <dsp:nvSpPr>
        <dsp:cNvPr id="0" name=""/>
        <dsp:cNvSpPr/>
      </dsp:nvSpPr>
      <dsp:spPr>
        <a:xfrm>
          <a:off x="5852186" y="2463862"/>
          <a:ext cx="547524" cy="547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34FEB3-306A-452F-8967-2300D5A3D64B}">
      <dsp:nvSpPr>
        <dsp:cNvPr id="0" name=""/>
        <dsp:cNvSpPr/>
      </dsp:nvSpPr>
      <dsp:spPr>
        <a:xfrm>
          <a:off x="7007887" y="0"/>
          <a:ext cx="1864529" cy="219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marL="0" lvl="0" indent="0" algn="ctr" defTabSz="1111250">
            <a:lnSpc>
              <a:spcPct val="90000"/>
            </a:lnSpc>
            <a:spcBef>
              <a:spcPct val="0"/>
            </a:spcBef>
            <a:spcAft>
              <a:spcPct val="35000"/>
            </a:spcAft>
            <a:buNone/>
          </a:pPr>
          <a:r>
            <a:rPr lang="fr-FR" sz="2500" b="1" kern="1200" dirty="0">
              <a:latin typeface="Century Gothic" panose="020B0502020202020204" pitchFamily="34" charset="0"/>
            </a:rPr>
            <a:t>443 k €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procédure formalisée –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Eau &amp; Assainissement (Entité adjudicatrice)</a:t>
          </a:r>
        </a:p>
      </dsp:txBody>
      <dsp:txXfrm>
        <a:off x="7007887" y="0"/>
        <a:ext cx="1864529" cy="2190099"/>
      </dsp:txXfrm>
    </dsp:sp>
    <dsp:sp modelId="{CC28AF38-1ED9-4C1E-B944-38FC4FFE4DF4}">
      <dsp:nvSpPr>
        <dsp:cNvPr id="0" name=""/>
        <dsp:cNvSpPr/>
      </dsp:nvSpPr>
      <dsp:spPr>
        <a:xfrm>
          <a:off x="7666390" y="2463862"/>
          <a:ext cx="547524" cy="547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2F1314-7E70-43F0-A041-B2BD2F7A1AA1}">
      <dsp:nvSpPr>
        <dsp:cNvPr id="0" name=""/>
        <dsp:cNvSpPr/>
      </dsp:nvSpPr>
      <dsp:spPr>
        <a:xfrm>
          <a:off x="8910462" y="3285149"/>
          <a:ext cx="1814058" cy="219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fr-FR" sz="2500" b="1" kern="1200" dirty="0">
              <a:latin typeface="Century Gothic" panose="020B0502020202020204" pitchFamily="34" charset="0"/>
            </a:rPr>
            <a:t>5 538k € </a:t>
          </a:r>
        </a:p>
        <a:p>
          <a:pPr marL="0" lvl="0" indent="0" algn="ctr" defTabSz="1111250">
            <a:lnSpc>
              <a:spcPct val="90000"/>
            </a:lnSpc>
            <a:spcBef>
              <a:spcPct val="0"/>
            </a:spcBef>
            <a:spcAft>
              <a:spcPct val="35000"/>
            </a:spcAft>
            <a:buNone/>
          </a:pPr>
          <a:r>
            <a:rPr lang="fr-FR" sz="1400" kern="1200" dirty="0">
              <a:latin typeface="Century Gothic" panose="020B0502020202020204" pitchFamily="34" charset="0"/>
            </a:rPr>
            <a:t>procédure formalisée obligatoire - Travaux</a:t>
          </a:r>
        </a:p>
      </dsp:txBody>
      <dsp:txXfrm>
        <a:off x="8910462" y="3285149"/>
        <a:ext cx="1814058" cy="2190099"/>
      </dsp:txXfrm>
    </dsp:sp>
    <dsp:sp modelId="{4C425FA5-42FE-46D8-99E4-2F5427941AA4}">
      <dsp:nvSpPr>
        <dsp:cNvPr id="0" name=""/>
        <dsp:cNvSpPr/>
      </dsp:nvSpPr>
      <dsp:spPr>
        <a:xfrm>
          <a:off x="9543729" y="2463862"/>
          <a:ext cx="547524" cy="547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dirty="0"/>
            </a:lvl1pPr>
          </a:lstStyle>
          <a:p>
            <a:pPr>
              <a:defRPr/>
            </a:pPr>
            <a:endParaRPr lang="fr-FR" dirty="0"/>
          </a:p>
        </p:txBody>
      </p:sp>
      <p:sp>
        <p:nvSpPr>
          <p:cNvPr id="2560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dirty="0"/>
            </a:lvl1pPr>
          </a:lstStyle>
          <a:p>
            <a:pPr>
              <a:defRPr/>
            </a:pPr>
            <a:endParaRPr lang="fr-FR" dirty="0"/>
          </a:p>
        </p:txBody>
      </p:sp>
      <p:sp>
        <p:nvSpPr>
          <p:cNvPr id="25604"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dirty="0"/>
            </a:lvl1pPr>
          </a:lstStyle>
          <a:p>
            <a:pPr>
              <a:defRPr/>
            </a:pPr>
            <a:endParaRPr lang="fr-FR" dirty="0"/>
          </a:p>
        </p:txBody>
      </p:sp>
      <p:sp>
        <p:nvSpPr>
          <p:cNvPr id="25605"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86A97D34-C117-460E-BA97-ED46EA727F55}" type="slidenum">
              <a:rPr lang="fr-FR"/>
              <a:pPr>
                <a:defRPr/>
              </a:pPr>
              <a:t>‹N°›</a:t>
            </a:fld>
            <a:endParaRPr lang="fr-FR" dirty="0"/>
          </a:p>
        </p:txBody>
      </p:sp>
    </p:spTree>
    <p:extLst>
      <p:ext uri="{BB962C8B-B14F-4D97-AF65-F5344CB8AC3E}">
        <p14:creationId xmlns:p14="http://schemas.microsoft.com/office/powerpoint/2010/main" val="200313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dirty="0"/>
            </a:lvl1pPr>
          </a:lstStyle>
          <a:p>
            <a:pPr>
              <a:defRPr/>
            </a:pPr>
            <a:endParaRPr lang="fr-FR" dirty="0"/>
          </a:p>
        </p:txBody>
      </p:sp>
      <p:sp>
        <p:nvSpPr>
          <p:cNvPr id="1536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dirty="0"/>
            </a:lvl1pPr>
          </a:lstStyle>
          <a:p>
            <a:pPr>
              <a:defRPr/>
            </a:pPr>
            <a:endParaRPr lang="fr-FR" dirty="0"/>
          </a:p>
        </p:txBody>
      </p:sp>
      <p:sp>
        <p:nvSpPr>
          <p:cNvPr id="3891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5366"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dirty="0"/>
            </a:lvl1pPr>
          </a:lstStyle>
          <a:p>
            <a:pPr>
              <a:defRPr/>
            </a:pPr>
            <a:endParaRPr lang="fr-FR" dirty="0"/>
          </a:p>
        </p:txBody>
      </p:sp>
      <p:sp>
        <p:nvSpPr>
          <p:cNvPr id="15367"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42333D21-9279-4BD9-9A36-5D46AFEC7BC2}" type="slidenum">
              <a:rPr lang="fr-FR"/>
              <a:pPr>
                <a:defRPr/>
              </a:pPr>
              <a:t>‹N°›</a:t>
            </a:fld>
            <a:endParaRPr lang="fr-FR" dirty="0"/>
          </a:p>
        </p:txBody>
      </p:sp>
    </p:spTree>
    <p:extLst>
      <p:ext uri="{BB962C8B-B14F-4D97-AF65-F5344CB8AC3E}">
        <p14:creationId xmlns:p14="http://schemas.microsoft.com/office/powerpoint/2010/main" val="1286165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2333D21-9279-4BD9-9A36-5D46AFEC7BC2}" type="slidenum">
              <a:rPr lang="fr-FR" smtClean="0"/>
              <a:pPr>
                <a:defRPr/>
              </a:pPr>
              <a:t>1</a:t>
            </a:fld>
            <a:endParaRPr lang="fr-FR" dirty="0"/>
          </a:p>
        </p:txBody>
      </p:sp>
    </p:spTree>
    <p:extLst>
      <p:ext uri="{BB962C8B-B14F-4D97-AF65-F5344CB8AC3E}">
        <p14:creationId xmlns:p14="http://schemas.microsoft.com/office/powerpoint/2010/main" val="3597010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2</a:t>
            </a:fld>
            <a:endParaRPr lang="fr-FR" dirty="0"/>
          </a:p>
        </p:txBody>
      </p:sp>
    </p:spTree>
    <p:extLst>
      <p:ext uri="{BB962C8B-B14F-4D97-AF65-F5344CB8AC3E}">
        <p14:creationId xmlns:p14="http://schemas.microsoft.com/office/powerpoint/2010/main" val="444570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3</a:t>
            </a:fld>
            <a:endParaRPr lang="fr-FR" dirty="0"/>
          </a:p>
        </p:txBody>
      </p:sp>
    </p:spTree>
    <p:extLst>
      <p:ext uri="{BB962C8B-B14F-4D97-AF65-F5344CB8AC3E}">
        <p14:creationId xmlns:p14="http://schemas.microsoft.com/office/powerpoint/2010/main" val="833123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4</a:t>
            </a:fld>
            <a:endParaRPr lang="fr-FR" dirty="0"/>
          </a:p>
        </p:txBody>
      </p:sp>
    </p:spTree>
    <p:extLst>
      <p:ext uri="{BB962C8B-B14F-4D97-AF65-F5344CB8AC3E}">
        <p14:creationId xmlns:p14="http://schemas.microsoft.com/office/powerpoint/2010/main" val="708233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pPr marL="0" indent="0">
              <a:buNone/>
            </a:pPr>
            <a:endParaRPr lang="fr-FR" sz="1200"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7251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22BCA-C835-DD19-A792-C24F035CFAF3}"/>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C1BF9AEE-49A1-94E3-ECB4-F6CF12ED96E1}"/>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37569269-0C94-DEDC-346C-5DC45BA472C2}"/>
              </a:ext>
            </a:extLst>
          </p:cNvPr>
          <p:cNvSpPr>
            <a:spLocks noGrp="1"/>
          </p:cNvSpPr>
          <p:nvPr>
            <p:ph type="body" idx="1"/>
          </p:nvPr>
        </p:nvSpPr>
        <p:spPr>
          <a:noFill/>
        </p:spPr>
        <p:txBody>
          <a:bodyPr/>
          <a:lstStyle/>
          <a:p>
            <a:pPr marL="0" indent="0">
              <a:buNone/>
            </a:pPr>
            <a:r>
              <a:rPr lang="fr-FR" sz="1200" dirty="0"/>
              <a:t>Le Conseil d’Etat précise que l’imprévision peut se combiner avec une modification du contrat au cas où cette dernière n’aurait pas permis de résorber la totalité du préjudice d’imprévision subi par le titulaire.</a:t>
            </a:r>
          </a:p>
          <a:p>
            <a:pPr marL="0" indent="0">
              <a:buNone/>
            </a:pPr>
            <a:endParaRPr lang="fr-FR" sz="1200" dirty="0"/>
          </a:p>
          <a:p>
            <a:pPr marL="0" indent="0" algn="just">
              <a:buNone/>
            </a:pPr>
            <a:r>
              <a:rPr lang="fr-FR" sz="1200" dirty="0"/>
              <a:t>Dans un contexte économique perturbé (Covid-19, conflit Russo-Ukrainien…), marqué par une flambée des prix et de nombreuses difficultés d’exécution, les remèdes admissibles en droit de la commande publique paraissaient insuffisants pour surmonter ces évènements.</a:t>
            </a:r>
          </a:p>
          <a:p>
            <a:pPr marL="0" indent="0" algn="just">
              <a:buNone/>
            </a:pPr>
            <a:endParaRPr lang="fr-FR" sz="1200" dirty="0"/>
          </a:p>
          <a:p>
            <a:pPr marL="0" indent="0" algn="just">
              <a:buNone/>
            </a:pPr>
            <a:r>
              <a:rPr lang="fr-FR" sz="1200" dirty="0"/>
              <a:t>En effet, la rigidité apparente de la commande publique ne semblait pas permettre aux acteurs de faire face aux conséquences des crises.</a:t>
            </a:r>
          </a:p>
          <a:p>
            <a:pPr marL="0" indent="0" algn="just">
              <a:buNone/>
            </a:pPr>
            <a:endParaRPr lang="fr-FR" sz="1200" dirty="0"/>
          </a:p>
          <a:p>
            <a:pPr marL="0" indent="0" algn="just">
              <a:buNone/>
            </a:pPr>
            <a:r>
              <a:rPr lang="fr-FR" sz="1200" dirty="0"/>
              <a:t>Pour éclairer les acteurs de la commande publique sur la conduite à tenir, le Gouvernement a adopté des circulaires et mis en place plusieurs aides sectorielles (secteur du BTP, entreprises grosses consommatrices d’énergie…).</a:t>
            </a:r>
          </a:p>
          <a:p>
            <a:pPr marL="0" indent="0" algn="just">
              <a:buNone/>
            </a:pPr>
            <a:endParaRPr lang="fr-FR" sz="1200" dirty="0"/>
          </a:p>
          <a:p>
            <a:pPr marL="0" indent="0" algn="just">
              <a:buNone/>
            </a:pPr>
            <a:r>
              <a:rPr lang="fr-FR" sz="1200" b="1" dirty="0"/>
              <a:t>Cependant, le Gouvernement maintenait fermement sa doctrine : les clauses financières des contrats ne pouvaient pas être modifiées au regard du </a:t>
            </a:r>
            <a:r>
              <a:rPr lang="fr-FR" sz="1200" b="1" dirty="0">
                <a:solidFill>
                  <a:srgbClr val="FFC000"/>
                </a:solidFill>
              </a:rPr>
              <a:t>principe d’intangibilité des prix</a:t>
            </a:r>
            <a:r>
              <a:rPr lang="fr-FR" sz="1200" dirty="0"/>
              <a:t>.</a:t>
            </a:r>
          </a:p>
          <a:p>
            <a:pPr marL="0" indent="0" algn="just">
              <a:buNone/>
            </a:pPr>
            <a:endParaRPr lang="fr-FR" sz="1200" dirty="0"/>
          </a:p>
          <a:p>
            <a:pPr marL="0" indent="0" algn="just">
              <a:buNone/>
            </a:pPr>
            <a:r>
              <a:rPr lang="fr-FR" sz="1200" dirty="0"/>
              <a:t>La Direction des affaires juridiques de Bercy (DAJ) a malgré tout saisi le Conseil d’</a:t>
            </a:r>
            <a:r>
              <a:rPr lang="fr-FR" sz="1200" dirty="0" err="1"/>
              <a:t>Etat</a:t>
            </a:r>
            <a:r>
              <a:rPr lang="fr-FR" sz="1200" dirty="0"/>
              <a:t> pour avis afin que celui-ci précise si l’état du droit s’opposait réellement à une modification dite « sèche » du prix.</a:t>
            </a:r>
          </a:p>
          <a:p>
            <a:pPr marL="0" indent="0" algn="just">
              <a:buNone/>
            </a:pPr>
            <a:endParaRPr lang="fr-FR" sz="1200" u="sng" dirty="0"/>
          </a:p>
          <a:p>
            <a:pPr marL="0" indent="0" algn="just">
              <a:buNone/>
            </a:pPr>
            <a:r>
              <a:rPr lang="fr-FR" sz="1200" u="sng" dirty="0"/>
              <a:t>Voir notamment </a:t>
            </a:r>
            <a:r>
              <a:rPr lang="fr-FR" sz="1200" dirty="0"/>
              <a:t>: l</a:t>
            </a:r>
            <a:r>
              <a:rPr lang="fr-FR" sz="1200" dirty="0">
                <a:solidFill>
                  <a:prstClr val="black"/>
                </a:solidFill>
              </a:rPr>
              <a:t>es circulaires n°6374/SG du 29 septembre 2022 (généraliste) et n°6380/SG du 29 novembre 2022 (sectorielle).</a:t>
            </a:r>
          </a:p>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9B94A832-1352-0DE5-94BB-BD1E7D48F58E}"/>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6</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0037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6119B-79AD-40D1-8A29-33FEE4EA6A64}"/>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11C3C6D6-180A-34D4-AF43-5330C939D944}"/>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C9E65AA5-35CE-7F74-773A-EF38FB2C0370}"/>
              </a:ext>
            </a:extLst>
          </p:cNvPr>
          <p:cNvSpPr>
            <a:spLocks noGrp="1"/>
          </p:cNvSpPr>
          <p:nvPr>
            <p:ph type="body" idx="1"/>
          </p:nvPr>
        </p:nvSpPr>
        <p:spPr>
          <a:noFill/>
        </p:spPr>
        <p:txBody>
          <a:bodyPr/>
          <a:lstStyle/>
          <a:p>
            <a:pPr marL="0" indent="0">
              <a:buNone/>
            </a:pPr>
            <a:endParaRPr lang="fr-FR" sz="1200" dirty="0"/>
          </a:p>
        </p:txBody>
      </p:sp>
      <p:sp>
        <p:nvSpPr>
          <p:cNvPr id="39940" name="Espace réservé du numéro de diapositive 3">
            <a:extLst>
              <a:ext uri="{FF2B5EF4-FFF2-40B4-BE49-F238E27FC236}">
                <a16:creationId xmlns:a16="http://schemas.microsoft.com/office/drawing/2014/main" id="{DB3D3381-E32C-8F49-3A29-AF87292AB99D}"/>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61129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54639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B9823-7B2D-2BD4-235F-C17CA9C38645}"/>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6377173C-6298-C12B-7B98-834EA374860F}"/>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157CF17E-174E-75E0-F28A-9A75FD6D96C1}"/>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12CAF2FB-ECEA-E37D-5D8B-A46C6A04D3A8}"/>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52914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01A87-0AE2-54D8-8FE9-5FA46C52E8A4}"/>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D3EE9C81-2F4D-18AC-5F22-20012EC88BAC}"/>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842F5F53-399D-16C9-4F1E-7A696F8F0D85}"/>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F2700D66-3601-5F81-4615-002D73E6B725}"/>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08937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048BF-411B-FFB4-8D30-7720D20949F6}"/>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0E90591C-1825-649C-587C-E72E3BDD3036}"/>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E9B72C6E-4C66-A50A-F4AC-EF9F6EAF8567}"/>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1178BD72-39EF-7ACE-97A5-DB1743514CBB}"/>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11</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22825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706E4-5647-E719-84AF-CEBEB30C4332}"/>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70D22B19-743B-7292-D022-2FB3E587C2A7}"/>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F13FB243-D334-FD96-D6BD-23F474EFAC2B}"/>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1AF6C996-6AFA-2B05-9718-3E3431ECD682}"/>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12</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92499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C5172-BC53-A8ED-2C08-FCA8251DB47B}"/>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0AFC9626-A2DE-13B3-6332-57E8268F3A24}"/>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3B66C80A-C86B-6F84-839B-D9B05781E527}"/>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1453A182-ADD0-28D7-45DA-D38A78AE86C4}"/>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13</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0080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98B66-7963-101B-90EF-5468CF303208}"/>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B165B8B6-51AC-83E4-3080-5CD33C885309}"/>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E716DE8D-2622-74A1-0EF0-D968A116B79B}"/>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F5A03B2B-FA34-C664-2BC4-9CCB84B4298B}"/>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14</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00696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58C35-1761-DDA1-84CB-55C79C8269E1}"/>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E2C3BEE9-3187-0C7F-F411-04BFF5B338D8}"/>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CF4E0D0C-EA88-F891-EAFB-FA7EB46B8893}"/>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FBDEF037-25FD-4728-34C1-9D5CBCF9A1A7}"/>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9053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362DC-B968-21DB-F966-85C7F31A839F}"/>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0E1D4AEC-0C97-6C1C-4B7E-566D253BEE6A}"/>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3E8B4C86-22BE-88AF-135C-D3C811A75328}"/>
              </a:ext>
            </a:extLst>
          </p:cNvPr>
          <p:cNvSpPr>
            <a:spLocks noGrp="1"/>
          </p:cNvSpPr>
          <p:nvPr>
            <p:ph type="body" idx="1"/>
          </p:nvPr>
        </p:nvSpPr>
        <p:spPr>
          <a:noFill/>
        </p:spPr>
        <p:txBody>
          <a:bodyPr/>
          <a:lstStyle/>
          <a:p>
            <a:endParaRPr lang="fr-FR" dirty="0"/>
          </a:p>
          <a:p>
            <a:r>
              <a:rPr lang="fr-FR" dirty="0"/>
              <a:t>- L’équipement d’une nouvelle salle de classe constitue une unité fonctionnelle</a:t>
            </a:r>
          </a:p>
          <a:p>
            <a:r>
              <a:rPr lang="fr-FR" dirty="0"/>
              <a:t>Pour l’acquisition d’un équipement, on prendra en compte : le montant de l’équipement, plus, éventuellement, les frais</a:t>
            </a:r>
          </a:p>
          <a:p>
            <a:r>
              <a:rPr lang="fr-FR" dirty="0"/>
              <a:t>d’installation, le montant du contrat d’entretien, etc..</a:t>
            </a:r>
          </a:p>
          <a:p>
            <a:endParaRPr lang="fr-FR" dirty="0"/>
          </a:p>
          <a:p>
            <a:r>
              <a:rPr lang="fr-FR" dirty="0"/>
              <a:t>- Pour l’aménagement d’un bureau, on prendra en compte le cumul des montants des besoins en bureaux, chaises, armoires, etc. ;</a:t>
            </a:r>
          </a:p>
        </p:txBody>
      </p:sp>
      <p:sp>
        <p:nvSpPr>
          <p:cNvPr id="39940" name="Espace réservé du numéro de diapositive 3">
            <a:extLst>
              <a:ext uri="{FF2B5EF4-FFF2-40B4-BE49-F238E27FC236}">
                <a16:creationId xmlns:a16="http://schemas.microsoft.com/office/drawing/2014/main" id="{09C9437A-DD5E-E160-D39F-39D0299D6BD7}"/>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16</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88023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D085B-3976-C04B-0204-CAB1BC4B0606}"/>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697D7DFD-EE4D-D5F1-1203-D62C6A767269}"/>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739D7F9D-5173-C0E2-FF26-A611438E5E99}"/>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3169D182-55B3-7BB6-2D42-93AFE2D4BA8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4227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D701F-6507-6EC1-C0BD-C28A9A81DB4E}"/>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EF597854-1A6D-44C8-4A65-32B3B222CDCE}"/>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8FE7727B-2C8B-91B1-9020-16FA1D1015B6}"/>
              </a:ext>
            </a:extLst>
          </p:cNvPr>
          <p:cNvSpPr>
            <a:spLocks noGrp="1"/>
          </p:cNvSpPr>
          <p:nvPr>
            <p:ph type="body" idx="1"/>
          </p:nvPr>
        </p:nvSpPr>
        <p:spPr>
          <a:noFill/>
        </p:spPr>
        <p:txBody>
          <a:bodyPr/>
          <a:lstStyle/>
          <a:p>
            <a:r>
              <a:rPr lang="fr-FR" dirty="0"/>
              <a:t>Quid des CP en MOE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dirty="0"/>
              <a:t>concernant la MOE, bien que les différents éléments de mission soient portés par des métiers distincts, (architectes, ingénieurs conseils, économistes de la construction), ces opérateurs se regroupent fréquemment. L’ensemble des missions de MOE constituent donc un service homogène.</a:t>
            </a:r>
          </a:p>
          <a:p>
            <a:endParaRPr lang="fr-FR" dirty="0"/>
          </a:p>
        </p:txBody>
      </p:sp>
      <p:sp>
        <p:nvSpPr>
          <p:cNvPr id="39940" name="Espace réservé du numéro de diapositive 3">
            <a:extLst>
              <a:ext uri="{FF2B5EF4-FFF2-40B4-BE49-F238E27FC236}">
                <a16:creationId xmlns:a16="http://schemas.microsoft.com/office/drawing/2014/main" id="{D97D4AB5-B824-C5FF-7FE8-10CC4267F505}"/>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33823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862FF-AB2B-7D29-1CD1-93A7F8587F02}"/>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DB4C2C73-3B12-A8D5-E068-908D407DB6A7}"/>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135831B7-3457-0655-A70B-3FD17E1F9AED}"/>
              </a:ext>
            </a:extLst>
          </p:cNvPr>
          <p:cNvSpPr>
            <a:spLocks noGrp="1"/>
          </p:cNvSpPr>
          <p:nvPr>
            <p:ph type="body" idx="1"/>
          </p:nvPr>
        </p:nvSpPr>
        <p:spPr>
          <a:noFill/>
        </p:spPr>
        <p:txBody>
          <a:bodyPr/>
          <a:lstStyle/>
          <a:p>
            <a:r>
              <a:rPr lang="fr-FR" dirty="0"/>
              <a:t>Quid des CP en MOE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dirty="0"/>
              <a:t>concernant la MOE, bien que les différents éléments de mission soient portés par des métiers distincts, (architectes, ingénieurs conseils, économistes de la construction), ces opérateurs se regroupent fréquemment. L’ensemble des missions de MOE constituent donc un service homogène.</a:t>
            </a:r>
          </a:p>
          <a:p>
            <a:endParaRPr lang="fr-FR" dirty="0"/>
          </a:p>
        </p:txBody>
      </p:sp>
      <p:sp>
        <p:nvSpPr>
          <p:cNvPr id="39940" name="Espace réservé du numéro de diapositive 3">
            <a:extLst>
              <a:ext uri="{FF2B5EF4-FFF2-40B4-BE49-F238E27FC236}">
                <a16:creationId xmlns:a16="http://schemas.microsoft.com/office/drawing/2014/main" id="{DF2FF649-6EC6-A8F1-0A74-2755C772D8BC}"/>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31077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98457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21</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81439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0D401-6B3E-5B3A-6098-CB76C23C1C3C}"/>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0399345C-F185-358C-CA16-AF07A4A50349}"/>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6C98166A-30D9-9010-87EC-970CD15DAC52}"/>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5A4D0243-62BB-D923-6788-F0ACED2FFCA2}"/>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22</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33112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DA55E-E84C-6996-D20A-0897038E13BA}"/>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96EE8746-2ED7-5D58-9C54-0B6B014ACF80}"/>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42E023D-B600-FDC3-BAE0-605F240C5AFC}"/>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B1AF00B5-A850-E05F-460D-E56350A53F1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23</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94574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C39C4-6195-01E4-E4FB-9D76382C1CA7}"/>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7B5381B5-8209-9FB8-6C2F-3FD9461DA144}"/>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405D206D-C1B8-8A5B-5B6D-64FF3FDBC101}"/>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BE3BEA5A-8FE8-93D4-4EE4-912ECD0123D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24</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79563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3B393-5EAD-643D-99A4-18AF5AAE2A6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2FDD1FF4-550D-8CFA-8F4C-AC8DDC3E46C4}"/>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FDF33164-27CA-5AF1-7C3E-DB7AB4009B25}"/>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2BD02244-DE74-0D88-B1B1-94BC9F9B5378}"/>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71205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94EAF-6B76-76AB-EAF1-8DA9321B7D4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5739EEC1-5A3A-13E8-73FE-87FBF4A8CEB7}"/>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F3798849-065E-6DB2-45F1-D6112DAD5E2C}"/>
              </a:ext>
            </a:extLst>
          </p:cNvPr>
          <p:cNvSpPr>
            <a:spLocks noGrp="1"/>
          </p:cNvSpPr>
          <p:nvPr>
            <p:ph type="body" idx="1"/>
          </p:nvPr>
        </p:nvSpPr>
        <p:spPr>
          <a:noFill/>
        </p:spPr>
        <p:txBody>
          <a:bodyPr/>
          <a:lstStyle/>
          <a:p>
            <a:r>
              <a:rPr lang="fr-FR" dirty="0"/>
              <a:t>Mais pas des variations de prix !!!</a:t>
            </a:r>
          </a:p>
        </p:txBody>
      </p:sp>
      <p:sp>
        <p:nvSpPr>
          <p:cNvPr id="39940" name="Espace réservé du numéro de diapositive 3">
            <a:extLst>
              <a:ext uri="{FF2B5EF4-FFF2-40B4-BE49-F238E27FC236}">
                <a16:creationId xmlns:a16="http://schemas.microsoft.com/office/drawing/2014/main" id="{7904899A-C0B7-DA6F-8837-DA3361B03916}"/>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26</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90034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C477B-6082-709A-19F1-4F57352DA97F}"/>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1CDEEC39-427A-C894-44CE-76CDEB56CCDC}"/>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E4E98606-5624-9324-B2E3-D59DAFAD1EFE}"/>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E146B3B9-D723-DE2B-E049-5C5C5C29BAF7}"/>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73491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1BC2-B63E-274B-6496-76985F96CAF2}"/>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8BB41394-3A91-87B9-71EB-DC86397C06F1}"/>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5D644BCC-2ADA-851E-94FC-97C88D470C10}"/>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46825F61-637A-5446-72FA-A051F08E5896}"/>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77704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080B5-B0EB-32D7-B43C-19346640A29A}"/>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F26539CE-7CD5-42E0-BD67-17242654619F}"/>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585C9B71-8294-7209-6444-11B1189288C0}"/>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38E477A1-15A8-9C84-87A6-949B7580A7FB}"/>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29222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2E7E9-DA9F-BE64-CAE7-E4AD38CBCAFF}"/>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7D1BF646-13F2-C371-2626-1FE7E259475D}"/>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C67E87FC-F095-B790-1E3F-DE3C17110089}"/>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88A9F6E9-9E20-1770-30DA-E7670B7C7689}"/>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09818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1355F-A58D-7414-89C0-3A07E5072783}"/>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43E9DB76-016D-F5B8-D1C0-A47102E3F886}"/>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A67E2997-5D1F-0DC9-0BFD-86D024626C85}"/>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5120DEB5-8EFB-3EFD-77BE-480199A682F1}"/>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31</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209157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360F-E0FF-E718-1C70-8D65F9A2645F}"/>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A794599E-CDC0-907D-51BC-90836136708B}"/>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A362EF35-D55B-7BDE-B690-739B4230ACE0}"/>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25F7697B-2ABB-B78C-A947-B60BDD83ADC8}"/>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32</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053843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20C7B-C86F-AE04-EE41-89279DE6AF9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DEBF7287-EDFA-1C8D-753C-028ED71F55B6}"/>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F493E225-590B-9D10-6DEA-FF3F49D506B9}"/>
              </a:ext>
            </a:extLst>
          </p:cNvPr>
          <p:cNvSpPr>
            <a:spLocks noGrp="1"/>
          </p:cNvSpPr>
          <p:nvPr>
            <p:ph type="body" idx="1"/>
          </p:nvPr>
        </p:nvSpPr>
        <p:spPr>
          <a:noFill/>
        </p:spPr>
        <p:txBody>
          <a:bodyPr/>
          <a:lstStyle/>
          <a:p>
            <a:r>
              <a:rPr lang="fr-FR" dirty="0"/>
              <a:t>L’inverse est d’ailleurs au contraire suggéré par la </a:t>
            </a:r>
            <a:r>
              <a:rPr lang="fr-FR" dirty="0" err="1"/>
              <a:t>DAJ</a:t>
            </a:r>
            <a:r>
              <a:rPr lang="fr-FR" dirty="0"/>
              <a:t>, puisqu’elle dit dans sa fiche relative à la CAO qu’on peut écarter la compétence de cette dernière en découpant son besoin en plusieurs marchés… :D</a:t>
            </a:r>
          </a:p>
        </p:txBody>
      </p:sp>
      <p:sp>
        <p:nvSpPr>
          <p:cNvPr id="39940" name="Espace réservé du numéro de diapositive 3">
            <a:extLst>
              <a:ext uri="{FF2B5EF4-FFF2-40B4-BE49-F238E27FC236}">
                <a16:creationId xmlns:a16="http://schemas.microsoft.com/office/drawing/2014/main" id="{4795523E-051B-ADBD-45F3-739442EAD21F}"/>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33</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12486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7A6D6-EB04-9E16-E5E7-3F481053C265}"/>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C54D60F1-8EC1-9B1E-FC71-1779D186BB32}"/>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F59DA05-C24B-313E-CA12-8E949CEFE811}"/>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DF80DB60-AD60-0EDB-0BFC-FD6BCA45C34A}"/>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34</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52815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07362-1111-F885-1E0F-566D09EB2B79}"/>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9A62B191-3498-82F5-F9BA-E672312E3D8F}"/>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1A5FBD1-590A-BD16-02AD-27577D72322D}"/>
              </a:ext>
            </a:extLst>
          </p:cNvPr>
          <p:cNvSpPr>
            <a:spLocks noGrp="1"/>
          </p:cNvSpPr>
          <p:nvPr>
            <p:ph type="body" idx="1"/>
          </p:nvPr>
        </p:nvSpPr>
        <p:spPr>
          <a:noFill/>
        </p:spPr>
        <p:txBody>
          <a:bodyPr/>
          <a:lstStyle/>
          <a:p>
            <a:r>
              <a:rPr lang="fr-FR" sz="1800" dirty="0">
                <a:effectLst/>
                <a:latin typeface="Segoe UI" panose="020B0502040204020203" pitchFamily="34" charset="0"/>
              </a:rPr>
              <a:t>De plus, le code parle, pour les marchés d'une durée inférieure ou égale à un an, du </a:t>
            </a:r>
            <a:r>
              <a:rPr lang="fr-FR" sz="1800" b="1" dirty="0">
                <a:effectLst/>
                <a:latin typeface="Segoe UI" panose="020B0502040204020203" pitchFamily="34" charset="0"/>
              </a:rPr>
              <a:t>caractère régulier des besoins</a:t>
            </a:r>
            <a:r>
              <a:rPr lang="fr-FR" sz="1800" dirty="0">
                <a:effectLst/>
                <a:latin typeface="Segoe UI" panose="020B0502040204020203" pitchFamily="34" charset="0"/>
              </a:rPr>
              <a:t>, ce qui peut sous-entendre que, a contrario, </a:t>
            </a:r>
            <a:r>
              <a:rPr lang="fr-FR" sz="1800" u="sng" dirty="0">
                <a:effectLst/>
                <a:latin typeface="Segoe UI" panose="020B0502040204020203" pitchFamily="34" charset="0"/>
              </a:rPr>
              <a:t>tout ce qui n’est pas régulier ne doit pas s’ajouter au seuil des marchés de l’année, mais doivent faire l’objet d’une comptabilisation à part.</a:t>
            </a:r>
            <a:endParaRPr lang="fr-FR" sz="1800" u="sng" dirty="0">
              <a:effectLst/>
              <a:latin typeface="Arial" panose="020B0604020202020204" pitchFamily="34" charset="0"/>
            </a:endParaRPr>
          </a:p>
          <a:p>
            <a:r>
              <a:rPr lang="fr-FR" sz="1800" dirty="0">
                <a:effectLst/>
                <a:latin typeface="Segoe UI" panose="020B0502040204020203" pitchFamily="34" charset="0"/>
              </a:rPr>
              <a:t>L’appréciation de l’irrégularité dépendra des conditions et des circonstances dans lesquelles survient le besoin :</a:t>
            </a:r>
            <a:endParaRPr lang="fr-FR" sz="1800" dirty="0">
              <a:effectLst/>
              <a:latin typeface="Arial" panose="020B0604020202020204" pitchFamily="34" charset="0"/>
            </a:endParaRPr>
          </a:p>
          <a:p>
            <a:r>
              <a:rPr lang="fr-FR" sz="1800" dirty="0">
                <a:effectLst/>
                <a:latin typeface="Segoe UI" panose="020B0502040204020203" pitchFamily="34" charset="0"/>
              </a:rPr>
              <a:t>- Un besoin exceptionnel,</a:t>
            </a:r>
            <a:endParaRPr lang="fr-FR" sz="1800" dirty="0">
              <a:effectLst/>
              <a:latin typeface="Arial" panose="020B0604020202020204" pitchFamily="34" charset="0"/>
            </a:endParaRPr>
          </a:p>
          <a:p>
            <a:r>
              <a:rPr lang="fr-FR" sz="1800" dirty="0">
                <a:effectLst/>
                <a:latin typeface="Segoe UI" panose="020B0502040204020203" pitchFamily="34" charset="0"/>
              </a:rPr>
              <a:t>- Un besoin aléatoire, c’est à dire non maîtrisé directement par le pouvoir adjudicateur,</a:t>
            </a:r>
            <a:endParaRPr lang="fr-FR" sz="1800" dirty="0">
              <a:effectLst/>
              <a:latin typeface="Arial" panose="020B0604020202020204" pitchFamily="34" charset="0"/>
            </a:endParaRPr>
          </a:p>
          <a:p>
            <a:r>
              <a:rPr lang="fr-FR" sz="1800" dirty="0">
                <a:effectLst/>
                <a:latin typeface="Segoe UI" panose="020B0502040204020203" pitchFamily="34" charset="0"/>
              </a:rPr>
              <a:t>- Un besoin non standardisé.</a:t>
            </a:r>
            <a:endParaRPr lang="fr-FR" sz="1800" dirty="0">
              <a:effectLst/>
              <a:latin typeface="Arial" panose="020B0604020202020204" pitchFamily="34" charset="0"/>
            </a:endParaRPr>
          </a:p>
          <a:p>
            <a:endParaRPr lang="fr-FR" dirty="0"/>
          </a:p>
        </p:txBody>
      </p:sp>
      <p:sp>
        <p:nvSpPr>
          <p:cNvPr id="39940" name="Espace réservé du numéro de diapositive 3">
            <a:extLst>
              <a:ext uri="{FF2B5EF4-FFF2-40B4-BE49-F238E27FC236}">
                <a16:creationId xmlns:a16="http://schemas.microsoft.com/office/drawing/2014/main" id="{768F293F-2D15-F6A8-3E15-C17999908FCC}"/>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35</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67641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36</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30062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BEB34-5882-C216-7EB6-77E2D39F03F0}"/>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9D4D4C3F-1381-FDE4-4D44-35A6C8B54DCF}"/>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A2414C94-1EA8-090B-4E6E-7AB954001305}"/>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944ACECC-3F23-6501-FA00-180F3B1FF0AF}"/>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37</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738672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1A8B9-5CC3-3CA8-B8B0-F54480FC979D}"/>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F0A2B400-FFAD-DB50-A2EE-910A5010D475}"/>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BA68B852-F460-C3B6-5583-BDF0EE7146A3}"/>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8AAE819B-F108-A22F-DDEA-246E80916FB0}"/>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38</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03132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6F91F-465C-10FB-7ACE-CE5ACD1988F5}"/>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A3E8FBE9-D99F-3F95-4640-075BB83CE783}"/>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02F9E53-5128-1CF4-41C5-2DC0BF1CC9E9}"/>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EF9A73E6-5247-37C6-9630-5BB048053C5D}"/>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39</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356413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13B32-F0D1-8B9B-0732-77B8DAD8DE4E}"/>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DB526F06-1655-A67B-5138-33FEC6414260}"/>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D77F11EF-6E05-4970-8530-BDBCFE39E941}"/>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31D7CEBE-40E5-77E7-A34F-5AAC93E3F773}"/>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40</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50473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7CD89-9E1A-4C3F-C1D7-48BA6D33E023}"/>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55166533-3DA1-2F7E-0C4D-96B1347E7837}"/>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5CA67C07-703F-8661-00A8-D8066649DEF2}"/>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690E06F2-7599-421A-7F01-2AB4B0830B21}"/>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41</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35579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44F5-48FE-775E-715B-58AA8E55D109}"/>
            </a:ext>
          </a:extLst>
        </p:cNvPr>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762F03F5-CC4C-9C2D-3AEF-A22EF84FA17C}"/>
              </a:ext>
            </a:extLst>
          </p:cNvPr>
          <p:cNvSpPr>
            <a:spLocks noGrp="1" noRot="1" noChangeAspect="1" noTextEdit="1"/>
          </p:cNvSpPr>
          <p:nvPr>
            <p:ph type="sldImg"/>
          </p:nvPr>
        </p:nvSpPr>
        <p:spPr>
          <a:xfrm>
            <a:off x="139700" y="768350"/>
            <a:ext cx="6819900" cy="3836988"/>
          </a:xfrm>
          <a:ln/>
        </p:spPr>
      </p:sp>
      <p:sp>
        <p:nvSpPr>
          <p:cNvPr id="39939" name="Espace réservé des commentaires 2">
            <a:extLst>
              <a:ext uri="{FF2B5EF4-FFF2-40B4-BE49-F238E27FC236}">
                <a16:creationId xmlns:a16="http://schemas.microsoft.com/office/drawing/2014/main" id="{52D3D8B2-C534-F4F9-850E-7C261DC25127}"/>
              </a:ext>
            </a:extLst>
          </p:cNvPr>
          <p:cNvSpPr>
            <a:spLocks noGrp="1"/>
          </p:cNvSpPr>
          <p:nvPr>
            <p:ph type="body" idx="1"/>
          </p:nvPr>
        </p:nvSpPr>
        <p:spPr>
          <a:noFill/>
        </p:spPr>
        <p:txBody>
          <a:bodyPr/>
          <a:lstStyle/>
          <a:p>
            <a:endParaRPr lang="fr-FR" dirty="0"/>
          </a:p>
        </p:txBody>
      </p:sp>
      <p:sp>
        <p:nvSpPr>
          <p:cNvPr id="39940" name="Espace réservé du numéro de diapositive 3">
            <a:extLst>
              <a:ext uri="{FF2B5EF4-FFF2-40B4-BE49-F238E27FC236}">
                <a16:creationId xmlns:a16="http://schemas.microsoft.com/office/drawing/2014/main" id="{E25C1802-809C-B735-001A-F53EAF38263B}"/>
              </a:ext>
            </a:extLst>
          </p:cNvPr>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42</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579034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43</a:t>
            </a:fld>
            <a:endParaRPr kumimoji="0" lang="fr-FR"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139712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44</a:t>
            </a:fld>
            <a:endParaRPr lang="fr-FR" dirty="0"/>
          </a:p>
        </p:txBody>
      </p:sp>
    </p:spTree>
    <p:extLst>
      <p:ext uri="{BB962C8B-B14F-4D97-AF65-F5344CB8AC3E}">
        <p14:creationId xmlns:p14="http://schemas.microsoft.com/office/powerpoint/2010/main" val="3052501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A70F852F-72AC-4702-9657-C60DC3217C50}" type="slidenum">
              <a:rPr lang="fr-FR"/>
              <a:pPr>
                <a:defRPr/>
              </a:pPr>
              <a:t>‹N°›</a:t>
            </a:fld>
            <a:endParaRPr lang="fr-FR" dirty="0"/>
          </a:p>
        </p:txBody>
      </p:sp>
    </p:spTree>
    <p:extLst>
      <p:ext uri="{BB962C8B-B14F-4D97-AF65-F5344CB8AC3E}">
        <p14:creationId xmlns:p14="http://schemas.microsoft.com/office/powerpoint/2010/main" val="1333319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22325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394659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89198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01491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5529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933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106676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8535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392221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550792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09600" y="274639"/>
            <a:ext cx="10972800" cy="585152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9432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Rectangle 3"/>
          <p:cNvSpPr>
            <a:spLocks noGrp="1" noChangeArrowheads="1"/>
          </p:cNvSpPr>
          <p:nvPr>
            <p:ph type="body" idx="1"/>
          </p:nvPr>
        </p:nvSpPr>
        <p:spPr bwMode="auto">
          <a:xfrm>
            <a:off x="609600" y="1600201"/>
            <a:ext cx="10972800" cy="5048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france.gouv.fr/ceta/id/CETATEXT000008002416"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questions.assemblee-nationale.fr/q13/13-56136QE.htm"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hyperlink" Target="http://questions.assemblee-nationale.fr/q13/13-56136QE.htm"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hyperlink" Target="https://demo-web.sis-marches.com/#/achats" TargetMode="External"/><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hyperlink" Target="https://demo-web.sis-marches.com/#/parametrage/modes"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master.dev.sis-marches.com/#/consultations/OerZJC7zMN3FnlwM" TargetMode="External"/><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hyperlink" Target="https://master.dev.sis-marches.com/#/consultations/5vrO5kwptlfsWu4k"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unsplash.com/" TargetMode="External"/><Relationship Id="rId4" Type="http://schemas.openxmlformats.org/officeDocument/2006/relationships/hyperlink" Target="mailto:info@sis-fra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2781300"/>
            <a:ext cx="12192000" cy="4076700"/>
          </a:xfrm>
          <a:prstGeom prst="rect">
            <a:avLst/>
          </a:prstGeom>
          <a:solidFill>
            <a:srgbClr val="E3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pic>
        <p:nvPicPr>
          <p:cNvPr id="2051" name="Image 3" descr="vagu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44463"/>
            <a:ext cx="12192000"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28063" y="2713037"/>
            <a:ext cx="23050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AutoShape 2" descr="data:image/jpeg;base64,/9j/4AAQSkZJRgABAQAAAQABAAD/2wCEAAkGBhQSEBQUEhQUFBUUFR4XFBUWFhcVFRsUIBgXHCIbFB0XHCYeFyEkGhcUHy8sIycpLCwsHB4xNjIqNSYrLCkBCQoKDgwOGg8PGiwkHyIpLCwsLSwtMC00NCwsLy8pLCksMCkpKSwsKSwsLyksLCwtKSwsKSwsKSosLCwsKSksLP/AABEIAHgAkAMBIgACEQEDEQH/xAAcAAACAgMBAQAAAAAAAAAAAAAABwUGAQMIBAL/xABGEAACAQMCAwUFBAQJDQAAAAABAgMABBESIQUGMQcTIkFRFDJhcYEjQnKRUqKxwTNDU4KSk6GywxUWFyREVFVilNHS0+H/xAAaAQACAwEBAAAAAAAAAAAAAAAAAgEDBAUG/8QAJhEAAgIBBAMAAQUBAAAAAAAAAAECEQMEEiExE0FRIjJhcaGxFP/aAAwDAQACEQMRAD8AeNFFFABRRRQAVF8y8dWztpJ3+4PCN93Oyjbpk4qUqL5i5divYDDNq05yCpwVbyI8j188igWV09vYreFds9wrk3EaSIegT7Nl+ROQ31/OmbwbmL2qzFxDGSWVtMZZQxZSRpJ6DJH9tJztC5ShsZVEMurWP4InLqAB4nOfMnbb1rbyKeJiOQ2ADIWCvq0FQ+M+EOdjhvL1qtNp0zm48+SE3CfP8Fy5f7YInOi8QwPkjUoLR9ejfeUjp0x8ulXE8yQG2kuUkEkUasWZDq90bgfGkvP2bcSZmdocsxLMe8j3YnJPXzJNVVZWXIBZeoIBI+Bzj6ijc0R/15cfE0dAcoc+Q34IUGOVd2iYgnH6Ske8PL4elWauWreQq6kFlIIwU94b/d6b+ldQWsmpFJBBKgkNgMNujY2BpouzTpc7yp32jbRRRTGwKKKKACiiigDFFFFABRVX5m7RLWyZkcs8o/i0G+4yNROwHTzpYcwdqd3c5WM+zp6Rk6yP+Zzv+WKVySM2XU48fDfI6uMcVS2heWRlVVHVjgE+Q6HqcDoaTHMHavd3GVixbofJDmTHxfy/mgV6+A9p0zyCG7jFzHIFj0BF1FsgZwdmJzk/IYxUr2o8rWMMffL9hM+yRxr4HI3OVGAvxPT4E1DdrgzZcsssN2N0l2KyRySSxJJ3JJySfUk9a6D7POD+z8OhUjDOO8f8T77/ACGkfSkfyvwn2m8gh8ncavwDdv1QR9a6TUYqIIXQQ7mzOK597RuDezcRlAGFkPep8mznH84NXQdLbto4NqgiuAN4m0P+Bun5MB/SNNJcGnWY92O/gn6uXCu1i9hCqxSZV/lF8ZHxZSD9Tn61TaKrTo4sMkofpY3rPtthIHe28qnz0srjz3GcE+XlVp5f57tbtCyPoKnBWUqjeW4BO43G4rnispEWYKoLEnAAGSSegA9c1KkzXDXZE+eTqes1XOQeGSQWMazFu8Yl31klgzEnByTuBirFVp2Iu0mFFFZoGMUGiigDnLnZpP8AKFx3rFmEhALac6B7vu7dMVCVae0Dld7W6dhHpgdsoyhtGTk6SWJOrrn+yqtVLPOZk1N2FbLi5eQ6nZnOMZZixx6ZY5rXRUFdjK7FeD6pprgjaNRGn4m3bHyUKP51N6qz2c8H9n4dCpGGkHev823GfkukVY5pAqlicAAkn4AZP9lXRVI9Bp4bMaR91H8f4ULm2lhP8YhUH0bGx+jYNV/sz5iN3bylj4lnc/HQ5Lr+QYj6VcKOyyLWSN+mcsyRlSVYYKkgj0IOCPzBr5q2dqHB+44jIQMLMBKvzOzfrAn61U6pZ53JDZJxCiig0CDA7G1DX0jOWLrCSud+rKCSSc56fmadFIjhnKF7aX1s6xM47xGWSIF0KEjOTtjwk9cfWnuKtidzR2obZLoKKKzTGw8XFuLR20LTSkhEGSQCx+QApbTdtv23gt8w4xu+JSfUYyo+W/zr19rPM11blIoiEimQ5cDLkg4ZcnZRgr033NKGklI5mq1Moy2w9EpzHx97ud5HZ9JYlEZy4QHyXoB9BUXRRVZzJScnbCpPlrhPtN3DD5O4DfgG7fqg1GUyexbg+qea4I2jURp+Jtzj5KB/SqUrZZghvyJDeVcDAqt9o3Eu54bOR7zr3a/Nzp/YWqy1TxzU78YS2Q/Yd0+TpHimU76W64X3fmDVrO9kaqvvBQOybjyW11IkzrHHLH1dgq61ORktsNi4pwxcdt292eFvlIh/YapPFucbgG/kX2YwWbqi95GxLucZQMHxkeuPMbVm54jHJdJH7HZ6fZBczmWIFoxgnScDf7vlULgzYX447bs19sNnHLapMrIWhffDKSY2wD574YIfzpPDfpvTZsuIxrbQ3kvDbJIJCSzKuXRQG30mPB1FdI36sKsHDeJ3AWCQWkKR3DhQiZEkSEEh5SF0nwjcADBI3pWrKMuFZpbroRsfD5W92OQ/KNz+wVqkjKkhgQR1BBB+oO4p3cA5ivruNJU9mCNPoKhH1mBXCtIpaTH0weoqmcz8Dm4lxS89n0EwBV0s2kkDC4XO2x1df31G0zz0yUU4tsr/AAfni8tT9nMxGPck+0TYYGA3TYAbEU/uC3pmt4ZG0kyRqxK505KgnTnfFJmDsgv2O4hT4mTP90GnPwWwMFvFEzajHGqFgMAkADIHlTRv2bNHHJG1O6PZRWaxTnQFp2xWM8qx93BqihVpHmBGV8iuM7DAU+efoaUVdJ8z8vre27QM7xhiCSmM7HODnYg0m+O9mV3DMVhieaMsAjjSSdurAHw+dVyRydZgk5bkrKhRVnvuzW/iUsYNYG57tg56+g3PrsK13nZ/eQ27XEsaxxquptTjWNwMFR5nNLTMXhyL0yuV0B2bcH9n4dCCMNIO9f5tuP1dIpIcucKNzdww/wAo4Dfg6t+qDXSyKAABsB0HwpoI3aCHLmRPM/EnhgPdI7SOQiFEaTSScF2C+SjLfHAHnVHu+GyWPELZl7+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6a23XEZz7RiSZGwiRrl/C7d3qJAQjSvenfP8X02NSfL7ye2AZlaIxlh/CKI3GAVYOqiRWL6lb3vCfIVIyXNLiyN5CW3g7gRiRpTbf6wxDiOMLlz7641FmAwv6OfLeA7Mua4kvLkzlUNy2tZG231M2ksdlGDn5j5Uxudr7ueH3L+fdMB82Gkf3q5yxUN0U6ifhlFL0dUK4IyDkHoR6VA8X57srZ9Es6hwcFVBdh+IKDj60koudbtbVrYSsYzjBJOtQMeFGByBt0+dQdDmTPX8fijqaOQMAR0IyPLY/OvukpyV2pNap3VyHmjHuMDl0GPd8Xvjpjfam7wfjEdzCssRyrAHqCQSM4bBOCPMUydmzDnjlXHZ7qMUUVJeYxXzLEGUqwBBGCDuCD6191hjtQAu+TeVIouLXbxajHAAi6t8SuAzAH0VcDf9KmLVF5ea/to3BsQ7yyvLI/tMa5Zmz0weg0r9Klf8uX/wDw4f8AVR/+NQjPicYRqv6MdovGWtuHytGxWRyI4yvvBmPUfHGqkgears/7Vcf1r/8AenK9rd3d1ame2EENu7Sn7ZJC0mkqmygYwSTVD587NGtQ08BLw9XDEa0yf1l3A9fXPWllZl1UckvzjdIrMfOF6vS6n/rCf21Pcpc43U15DDPdziORtGQUBDEHTuVP3sD61UuH8PknkWOJC7t0Udf/AJUpFynfJ9qLaYd0wOdByGDeQ6tgjyBpFZhxzyWny0PIcuyf77d/nF/66w/LBPvXV4flKF/uKKov+nDHW038/tsf4dZXtwz0tM/KbP8Ah1ZaOp58P3/Slce49egzWlxPJIqvpZXwclW2IOM74BqAqY5t44t3dNOIjCWADqW1eIDGfdGNgPLyqHqtnHyu5Pmwr6MZ06sHTnGrB06sZxnpnG+K+QM10DyNy2kHD4keManAlkVxn7U4O4bOkjCj6UJWW6fA8zaEeOW7rTq9mn09c90+MflTD7GeX5FaW5cMqMuiPORq3yWx5gYAB+JpqYrOKsUaOli0ccclKwooqvcV55toJWibvXdADIIonlEYPQyFR4aY2OSj2WGioPi3OMFuyI3ePI66xFFG8kmj9JlUZUfOtcnPNqLT2rWTEG0HCsWV840svUHNRYu+P0sFFRSczQM8CK+Tco0kRAOkooBJJ8tiOtebhPOcFzKUiEpGGIkMTiJgpwSrkYO9TZO+P0nqwRVf4Pzzb3TqkQnOvOljDIse2fvkafL1rdb84W7pC6s2J5jDH4SMyDVkH0HhO9RZCnF+zTwrkS1t7h7iND3jMWBY5CE9e7H3c5Px3qwYoqt3PaBbJIyDvpNDaHeOF5I1fONLMoxnO21HQfjBfCT/AM27bUzdxEWdw7EopJcdGOR1r0W/C4o3Z0jjRn95lRVY/iIGTUBzPzoLeVYUBMp0u/2MsoWEkgkCIZJyMYJA+Ne2bnC3SaCF2ZZLhA8YZCBhs4DE+6cjGD50cC7oWebjnIVrcRTKsSRPLuZVQatedWfz6+uTS/sexe4MhEssaRg7MuWZh6gHGn6n86ZF3zjbxpcOxbFtII5cISdZ04C/pe8OleLhPOym1lnuQydyQXAhmQBWOAF7wAyH1IA+VQ0inJiwzlyZ4D2b2dqVdYzJIpyJJDqIPqB7o+gq01DcG5rgunaOMurooZkkjeJ9J6MA4GRW7hfMUNxJNHE+poH0SDBGDv09RkEbeYNTwXw2RVRJOivDwnjMdyjNESQsjRnII8anB6/GvdUjp30FUaJbqxuLvRaPdLcy99G8bopDFQNEuo5UDGxGaKKgWUdxsuobm2v3u1tnnS4hRWWNk72N18vEQGU58j5VFz8sXL2sztDiS5vopzACraIldM6j0J0gk0UUUI8SZt4dypcW/FIgqF7OITNE2R4BKuTGcnOAw2+Br65V4Zcx3QEcFxbWoR+9hmlSSPWfd9nwSR6ny/eUUUQsKXR5+QOD3Nu8KywXq4DBiZ0NsM5Oe7Bz6fXesQcDuorSyxbu7wXskrxhkDaCZcHJON9QrFFFAsKSqxgcLu3liDSRNCxzmNyrMMHzKkjfrS5m4XfQWj2cUFxrWV3hubeRERgxYjvskMPe3HwFFFFDyx7vZ6eYuB3JvVlEV26+ypGzW0yRP3gJJDMx3H78V6+L8pyXlyhkjdENgEDsQzx3AfUuSDuw6kjrvRRRQvhXNkUvLt8/D75ZoT381xG4ClfHp7sFl3wPdJ8q9k3CLiTht7CIbzW4TQLmdJix1biMg+HAGTnrms0VFEeBffVG6w4Nc2kt66xzXEphUWszuGJG32TZIAKv4s43A/PRy5yneWNzbSEJIjoYrjuwVYAkvrlLHxkOcZHlRRU0HhXH7ElyZ7Tbs8ElpKEe5lk77VHoCs7MMjVq9PLzq60UUIthHaqP/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9" name="ZoneTexte 7"/>
          <p:cNvSpPr txBox="1">
            <a:spLocks noChangeArrowheads="1"/>
          </p:cNvSpPr>
          <p:nvPr/>
        </p:nvSpPr>
        <p:spPr bwMode="auto">
          <a:xfrm>
            <a:off x="2946530" y="4901206"/>
            <a:ext cx="7986583"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fr-FR" sz="4000" dirty="0">
                <a:latin typeface="Century Gothic" pitchFamily="34" charset="0"/>
              </a:rPr>
              <a:t>La computation des</a:t>
            </a:r>
            <a:r>
              <a:rPr lang="fr-FR" sz="4600" b="1" dirty="0">
                <a:solidFill>
                  <a:srgbClr val="FF9900"/>
                </a:solidFill>
                <a:latin typeface="Segoe UI Light" panose="020B0502040204020203" pitchFamily="34" charset="0"/>
                <a:cs typeface="Segoe UI Light" panose="020B0502040204020203" pitchFamily="34" charset="0"/>
              </a:rPr>
              <a:t> </a:t>
            </a:r>
            <a:r>
              <a:rPr lang="fr-FR" sz="4600" b="1" dirty="0">
                <a:solidFill>
                  <a:srgbClr val="FF9900"/>
                </a:solidFill>
                <a:latin typeface="Segoe Print" panose="02000600000000000000" pitchFamily="2" charset="0"/>
              </a:rPr>
              <a:t>seuils</a:t>
            </a:r>
            <a:endParaRPr lang="fr-FR" sz="700" b="1" dirty="0">
              <a:latin typeface="Century Gothic" pitchFamily="34" charset="0"/>
            </a:endParaRPr>
          </a:p>
          <a:p>
            <a:pPr algn="r" eaLnBrk="1" hangingPunct="1"/>
            <a:r>
              <a:rPr lang="fr-FR" sz="1550" dirty="0">
                <a:latin typeface="Century Gothic" pitchFamily="34" charset="0"/>
              </a:rPr>
              <a:t>Webinaire juridique du 05/12/2024</a:t>
            </a:r>
          </a:p>
        </p:txBody>
      </p:sp>
      <p:pic>
        <p:nvPicPr>
          <p:cNvPr id="1028" name="Picture 4" descr="Ach@t Solutions | Gestion des achats &amp; marchés publics"/>
          <p:cNvPicPr>
            <a:picLocks noChangeAspect="1" noChangeArrowheads="1"/>
          </p:cNvPicPr>
          <p:nvPr/>
        </p:nvPicPr>
        <p:blipFill rotWithShape="1">
          <a:blip r:embed="rId5">
            <a:extLst>
              <a:ext uri="{28A0092B-C50C-407E-A947-70E740481C1C}">
                <a14:useLocalDpi xmlns:a14="http://schemas.microsoft.com/office/drawing/2010/main" val="0"/>
              </a:ext>
            </a:extLst>
          </a:blip>
          <a:srcRect t="18125" b="17757"/>
          <a:stretch/>
        </p:blipFill>
        <p:spPr bwMode="auto">
          <a:xfrm>
            <a:off x="674707" y="6007649"/>
            <a:ext cx="2271823" cy="5164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b="16439"/>
          <a:stretch/>
        </p:blipFill>
        <p:spPr>
          <a:xfrm>
            <a:off x="0" y="-1"/>
            <a:ext cx="12192000" cy="6858001"/>
          </a:xfrm>
          <a:prstGeom prst="rect">
            <a:avLst/>
          </a:prstGeom>
        </p:spPr>
      </p:pic>
      <p:sp>
        <p:nvSpPr>
          <p:cNvPr id="20" name="Titre 1"/>
          <p:cNvSpPr txBox="1">
            <a:spLocks/>
          </p:cNvSpPr>
          <p:nvPr/>
        </p:nvSpPr>
        <p:spPr>
          <a:xfrm>
            <a:off x="6766560" y="462643"/>
            <a:ext cx="5167169"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rPr>
              <a:t>INTERVENANTS</a:t>
            </a:r>
          </a:p>
        </p:txBody>
      </p:sp>
      <p:sp>
        <p:nvSpPr>
          <p:cNvPr id="23" name="Titre 1"/>
          <p:cNvSpPr txBox="1">
            <a:spLocks/>
          </p:cNvSpPr>
          <p:nvPr/>
        </p:nvSpPr>
        <p:spPr>
          <a:xfrm>
            <a:off x="1546739" y="3148007"/>
            <a:ext cx="10386990" cy="1996326"/>
          </a:xfrm>
          <a:prstGeom prst="rect">
            <a:avLst/>
          </a:prstGeom>
          <a:solidFill>
            <a:srgbClr val="0E1E20">
              <a:alpha val="76863"/>
            </a:srgb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Bef>
                <a:spcPts val="800"/>
              </a:spcBef>
              <a:spcAft>
                <a:spcPts val="8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 JUSTINE LAUER		</a:t>
            </a:r>
            <a:r>
              <a:rPr lang="fr-FR" sz="2000" spc="-150" dirty="0">
                <a:solidFill>
                  <a:srgbClr val="FFFFFF"/>
                </a:solidFill>
                <a:latin typeface="Segoe UI" panose="020B0502040204020203" pitchFamily="34" charset="0"/>
                <a:ea typeface="Segoe UI" panose="020B0502040204020203" pitchFamily="34" charset="0"/>
                <a:cs typeface="Segoe UI" panose="020B0502040204020203" pitchFamily="34" charset="0"/>
              </a:rPr>
              <a:t>Juriste consultante </a:t>
            </a:r>
            <a:r>
              <a:rPr lang="fr-FR" sz="2000" spc="-150" dirty="0" err="1">
                <a:solidFill>
                  <a:srgbClr val="FFFFFF"/>
                </a:solidFill>
                <a:latin typeface="Segoe UI" panose="020B0502040204020203" pitchFamily="34" charset="0"/>
                <a:ea typeface="Segoe UI" panose="020B0502040204020203" pitchFamily="34" charset="0"/>
                <a:cs typeface="Segoe UI" panose="020B0502040204020203" pitchFamily="34" charset="0"/>
              </a:rPr>
              <a:t>Ach@tsolutions</a:t>
            </a:r>
            <a:endParaRPr lang="fr-FR" sz="1800" spc="-150" dirty="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algn="l" fontAlgn="auto">
              <a:spcBef>
                <a:spcPts val="800"/>
              </a:spcBef>
              <a:spcAft>
                <a:spcPts val="8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 Raphael RAUX		</a:t>
            </a:r>
            <a:r>
              <a:rPr lang="fr-FR" sz="2000" spc="-150" dirty="0">
                <a:solidFill>
                  <a:srgbClr val="FFFFFF"/>
                </a:solidFill>
                <a:latin typeface="Segoe UI" panose="020B0502040204020203" pitchFamily="34" charset="0"/>
                <a:ea typeface="Segoe UI" panose="020B0502040204020203" pitchFamily="34" charset="0"/>
                <a:cs typeface="Segoe UI" panose="020B0502040204020203" pitchFamily="34" charset="0"/>
              </a:rPr>
              <a:t>Chef de produit  SIS Marchés</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 </a:t>
            </a:r>
            <a:r>
              <a:rPr lang="fr-FR" sz="2000" spc="-150" dirty="0">
                <a:solidFill>
                  <a:srgbClr val="FFFFFF"/>
                </a:solidFill>
                <a:latin typeface="Segoe UI" panose="020B0502040204020203" pitchFamily="34" charset="0"/>
                <a:ea typeface="Segoe UI" panose="020B0502040204020203" pitchFamily="34" charset="0"/>
                <a:cs typeface="Segoe UI" panose="020B0502040204020203" pitchFamily="34" charset="0"/>
              </a:rPr>
              <a:t> </a:t>
            </a:r>
            <a:endParaRPr lang="fr-FR" sz="1800" spc="-150" dirty="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4252" y="254183"/>
            <a:ext cx="1094815" cy="4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22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82064"/>
          </a:xfrm>
          <a:prstGeom prst="rect">
            <a:avLst/>
          </a:prstGeom>
        </p:spPr>
      </p:pic>
      <p:sp>
        <p:nvSpPr>
          <p:cNvPr id="20" name="Titre 1"/>
          <p:cNvSpPr txBox="1">
            <a:spLocks/>
          </p:cNvSpPr>
          <p:nvPr/>
        </p:nvSpPr>
        <p:spPr>
          <a:xfrm>
            <a:off x="7361729" y="462643"/>
            <a:ext cx="4572000"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rPr>
              <a:t>POINTS ABORDÉS</a:t>
            </a:r>
          </a:p>
        </p:txBody>
      </p:sp>
      <p:sp>
        <p:nvSpPr>
          <p:cNvPr id="23" name="Titre 1"/>
          <p:cNvSpPr txBox="1">
            <a:spLocks/>
          </p:cNvSpPr>
          <p:nvPr/>
        </p:nvSpPr>
        <p:spPr>
          <a:xfrm>
            <a:off x="3352799" y="2258391"/>
            <a:ext cx="8580929" cy="3799623"/>
          </a:xfrm>
          <a:prstGeom prst="rect">
            <a:avLst/>
          </a:prstGeom>
          <a:solidFill>
            <a:schemeClr val="accent5">
              <a:lumMod val="10000"/>
              <a:alpha val="93000"/>
            </a:scheme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les seuils 2024</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computation &amp; nature des prestations</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computation &amp; modalités de l’achat</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computation &amp; durée du contrat</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COMMENT ça se passe dans sis marches ?</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computations « glissantes »</a:t>
            </a: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272" y="278289"/>
            <a:ext cx="818600" cy="36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584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p:cNvSpPr/>
          <p:nvPr/>
        </p:nvSpPr>
        <p:spPr bwMode="auto">
          <a:xfrm>
            <a:off x="1135781" y="3522846"/>
            <a:ext cx="10700620" cy="15842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r"/>
            <a:r>
              <a:rPr lang="fr-FR" sz="4400" dirty="0">
                <a:solidFill>
                  <a:schemeClr val="bg1"/>
                </a:solidFill>
                <a:latin typeface="Century Gothic" panose="020B0502020202020204" pitchFamily="34" charset="0"/>
              </a:rPr>
              <a:t>#LES SEUILS 2024 – ACTUALITÉS</a:t>
            </a:r>
            <a:endParaRPr lang="fr-FR" sz="5400" dirty="0">
              <a:solidFill>
                <a:schemeClr val="bg1"/>
              </a:solidFill>
              <a:latin typeface="Century Gothic" panose="020B0502020202020204" pitchFamily="34" charset="0"/>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1945248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Les seuils de l’Annexe 2 du code de la commande publique</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SEUILS</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aphicFrame>
        <p:nvGraphicFramePr>
          <p:cNvPr id="8" name="Graphique 7">
            <a:extLst>
              <a:ext uri="{FF2B5EF4-FFF2-40B4-BE49-F238E27FC236}">
                <a16:creationId xmlns:a16="http://schemas.microsoft.com/office/drawing/2014/main" id="{992E0D1A-5186-0125-BC4D-4252CED2FBB7}"/>
              </a:ext>
            </a:extLst>
          </p:cNvPr>
          <p:cNvGraphicFramePr/>
          <p:nvPr>
            <p:extLst>
              <p:ext uri="{D42A27DB-BD31-4B8C-83A1-F6EECF244321}">
                <p14:modId xmlns:p14="http://schemas.microsoft.com/office/powerpoint/2010/main" val="3960411676"/>
              </p:ext>
            </p:extLst>
          </p:nvPr>
        </p:nvGraphicFramePr>
        <p:xfrm>
          <a:off x="528237" y="812466"/>
          <a:ext cx="11135525" cy="5378823"/>
        </p:xfrm>
        <a:graphic>
          <a:graphicData uri="http://schemas.openxmlformats.org/drawingml/2006/chart">
            <c:chart xmlns:c="http://schemas.openxmlformats.org/drawingml/2006/chart" xmlns:r="http://schemas.openxmlformats.org/officeDocument/2006/relationships" r:id="rId3"/>
          </a:graphicData>
        </a:graphic>
      </p:graphicFrame>
      <p:sp>
        <p:nvSpPr>
          <p:cNvPr id="12" name="ZoneTexte 11">
            <a:extLst>
              <a:ext uri="{FF2B5EF4-FFF2-40B4-BE49-F238E27FC236}">
                <a16:creationId xmlns:a16="http://schemas.microsoft.com/office/drawing/2014/main" id="{0EFD61D7-7A2D-8FB5-E294-675C155BF6CB}"/>
              </a:ext>
            </a:extLst>
          </p:cNvPr>
          <p:cNvSpPr txBox="1"/>
          <p:nvPr/>
        </p:nvSpPr>
        <p:spPr>
          <a:xfrm>
            <a:off x="10757645" y="2907294"/>
            <a:ext cx="658906" cy="276999"/>
          </a:xfrm>
          <a:prstGeom prst="rect">
            <a:avLst/>
          </a:prstGeom>
          <a:noFill/>
        </p:spPr>
        <p:txBody>
          <a:bodyPr wrap="square" rtlCol="0">
            <a:spAutoFit/>
          </a:bodyPr>
          <a:lstStyle/>
          <a:p>
            <a:r>
              <a:rPr lang="fr-FR" sz="1200" dirty="0"/>
              <a:t>5 538</a:t>
            </a:r>
          </a:p>
        </p:txBody>
      </p:sp>
      <p:sp>
        <p:nvSpPr>
          <p:cNvPr id="13" name="ZoneTexte 12">
            <a:extLst>
              <a:ext uri="{FF2B5EF4-FFF2-40B4-BE49-F238E27FC236}">
                <a16:creationId xmlns:a16="http://schemas.microsoft.com/office/drawing/2014/main" id="{A54430D5-13AA-2AF7-7F9F-8F42FB789B97}"/>
              </a:ext>
            </a:extLst>
          </p:cNvPr>
          <p:cNvSpPr txBox="1"/>
          <p:nvPr/>
        </p:nvSpPr>
        <p:spPr>
          <a:xfrm>
            <a:off x="10757643" y="4081671"/>
            <a:ext cx="658906" cy="276999"/>
          </a:xfrm>
          <a:prstGeom prst="rect">
            <a:avLst/>
          </a:prstGeom>
          <a:noFill/>
        </p:spPr>
        <p:txBody>
          <a:bodyPr wrap="square" rtlCol="0">
            <a:spAutoFit/>
          </a:bodyPr>
          <a:lstStyle/>
          <a:p>
            <a:r>
              <a:rPr lang="fr-FR" sz="1200" dirty="0"/>
              <a:t>5 538</a:t>
            </a:r>
          </a:p>
        </p:txBody>
      </p:sp>
      <p:sp>
        <p:nvSpPr>
          <p:cNvPr id="14" name="ZoneTexte 13">
            <a:extLst>
              <a:ext uri="{FF2B5EF4-FFF2-40B4-BE49-F238E27FC236}">
                <a16:creationId xmlns:a16="http://schemas.microsoft.com/office/drawing/2014/main" id="{0E1C1483-24B8-48DF-B3FB-27D582A64827}"/>
              </a:ext>
            </a:extLst>
          </p:cNvPr>
          <p:cNvSpPr txBox="1"/>
          <p:nvPr/>
        </p:nvSpPr>
        <p:spPr>
          <a:xfrm>
            <a:off x="10757643" y="5249359"/>
            <a:ext cx="658906" cy="276999"/>
          </a:xfrm>
          <a:prstGeom prst="rect">
            <a:avLst/>
          </a:prstGeom>
          <a:noFill/>
        </p:spPr>
        <p:txBody>
          <a:bodyPr wrap="square" rtlCol="0">
            <a:spAutoFit/>
          </a:bodyPr>
          <a:lstStyle/>
          <a:p>
            <a:r>
              <a:rPr lang="fr-FR" sz="1200" dirty="0"/>
              <a:t>5 538</a:t>
            </a:r>
          </a:p>
        </p:txBody>
      </p:sp>
    </p:spTree>
    <p:extLst>
      <p:ext uri="{BB962C8B-B14F-4D97-AF65-F5344CB8AC3E}">
        <p14:creationId xmlns:p14="http://schemas.microsoft.com/office/powerpoint/2010/main" val="242958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DC25F-B96C-E910-DCA0-3A08083EC7C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2DA3266-1861-79BD-1173-D4AF5A18705B}"/>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La dispense pour les « petits » marchés de travaux</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4" name="Rectangle 3">
            <a:extLst>
              <a:ext uri="{FF2B5EF4-FFF2-40B4-BE49-F238E27FC236}">
                <a16:creationId xmlns:a16="http://schemas.microsoft.com/office/drawing/2014/main" id="{C6771C88-9506-6F3F-02CA-ECCB24322656}"/>
              </a:ext>
            </a:extLst>
          </p:cNvPr>
          <p:cNvSpPr/>
          <p:nvPr/>
        </p:nvSpPr>
        <p:spPr>
          <a:xfrm>
            <a:off x="334815" y="921949"/>
            <a:ext cx="11612266" cy="3682483"/>
          </a:xfrm>
          <a:prstGeom prst="rect">
            <a:avLst/>
          </a:prstGeom>
        </p:spPr>
        <p:txBody>
          <a:bodyPr wrap="square">
            <a:spAutoFit/>
          </a:bodyPr>
          <a:lstStyle/>
          <a:p>
            <a:pPr marL="0" indent="0" algn="just">
              <a:lnSpc>
                <a:spcPct val="114000"/>
              </a:lnSpc>
              <a:spcBef>
                <a:spcPts val="600"/>
              </a:spcBef>
              <a:buNone/>
            </a:pPr>
            <a:r>
              <a:rPr lang="fr-FR" sz="2000" cap="small" dirty="0">
                <a:solidFill>
                  <a:prstClr val="black"/>
                </a:solidFill>
              </a:rPr>
              <a:t>Rappel : </a:t>
            </a:r>
          </a:p>
          <a:p>
            <a:pPr marL="0" indent="0" algn="just">
              <a:lnSpc>
                <a:spcPct val="114000"/>
              </a:lnSpc>
              <a:spcBef>
                <a:spcPts val="600"/>
              </a:spcBef>
              <a:buNone/>
            </a:pPr>
            <a:r>
              <a:rPr lang="fr-FR" sz="2000" dirty="0">
                <a:solidFill>
                  <a:prstClr val="black"/>
                </a:solidFill>
              </a:rPr>
              <a:t>À raison du contexte de crise, la </a:t>
            </a:r>
            <a:r>
              <a:rPr lang="fr-FR" sz="2000" u="sng" dirty="0">
                <a:solidFill>
                  <a:prstClr val="black"/>
                </a:solidFill>
              </a:rPr>
              <a:t>loi « ASAP »</a:t>
            </a:r>
            <a:r>
              <a:rPr lang="fr-FR" sz="2000" dirty="0">
                <a:solidFill>
                  <a:prstClr val="black"/>
                </a:solidFill>
              </a:rPr>
              <a:t> a dispensé de toute obligation de publicité et de mise en concurrence les marchés de travaux jusqu’à </a:t>
            </a:r>
            <a:r>
              <a:rPr lang="fr-FR" sz="2000" b="1" dirty="0">
                <a:solidFill>
                  <a:srgbClr val="FFCC00"/>
                </a:solidFill>
              </a:rPr>
              <a:t>100 k € HT</a:t>
            </a:r>
            <a:r>
              <a:rPr lang="fr-FR" sz="2000" dirty="0">
                <a:solidFill>
                  <a:prstClr val="black"/>
                </a:solidFill>
              </a:rPr>
              <a:t>.</a:t>
            </a:r>
          </a:p>
          <a:p>
            <a:pPr marL="0" indent="0" algn="just">
              <a:lnSpc>
                <a:spcPct val="114000"/>
              </a:lnSpc>
              <a:spcBef>
                <a:spcPts val="600"/>
              </a:spcBef>
              <a:buNone/>
            </a:pPr>
            <a:endParaRPr lang="fr-FR" sz="2000" dirty="0">
              <a:solidFill>
                <a:prstClr val="black"/>
              </a:solidFill>
            </a:endParaRPr>
          </a:p>
          <a:p>
            <a:pPr marL="0" indent="0" algn="just">
              <a:lnSpc>
                <a:spcPct val="114000"/>
              </a:lnSpc>
              <a:spcBef>
                <a:spcPts val="600"/>
              </a:spcBef>
              <a:buNone/>
            </a:pPr>
            <a:r>
              <a:rPr lang="fr-FR" sz="2000" dirty="0">
                <a:solidFill>
                  <a:prstClr val="black"/>
                </a:solidFill>
              </a:rPr>
              <a:t>Le </a:t>
            </a:r>
            <a:r>
              <a:rPr lang="fr-FR" sz="2000" u="sng" dirty="0">
                <a:solidFill>
                  <a:prstClr val="black"/>
                </a:solidFill>
              </a:rPr>
              <a:t>Décret n° 2022-1683 du 28 décembre 2022 </a:t>
            </a:r>
            <a:r>
              <a:rPr lang="fr-FR" sz="2000" dirty="0">
                <a:solidFill>
                  <a:prstClr val="black"/>
                </a:solidFill>
              </a:rPr>
              <a:t>a prorogé cette dispense jusqu’au 31/12/2024.</a:t>
            </a:r>
          </a:p>
          <a:p>
            <a:pPr marL="0" indent="0" algn="just">
              <a:lnSpc>
                <a:spcPct val="114000"/>
              </a:lnSpc>
              <a:spcBef>
                <a:spcPts val="600"/>
              </a:spcBef>
              <a:buNone/>
            </a:pPr>
            <a:endParaRPr lang="fr-FR" sz="2000" dirty="0">
              <a:solidFill>
                <a:prstClr val="black"/>
              </a:solidFill>
            </a:endParaRPr>
          </a:p>
          <a:p>
            <a:pPr marL="0" indent="0" algn="just">
              <a:lnSpc>
                <a:spcPct val="114000"/>
              </a:lnSpc>
              <a:spcBef>
                <a:spcPts val="600"/>
              </a:spcBef>
              <a:buNone/>
            </a:pPr>
            <a:r>
              <a:rPr lang="fr-FR" sz="2000" cap="small" dirty="0">
                <a:solidFill>
                  <a:prstClr val="black"/>
                </a:solidFill>
              </a:rPr>
              <a:t>Actuellement:</a:t>
            </a:r>
          </a:p>
          <a:p>
            <a:pPr marL="0" indent="0" algn="just">
              <a:lnSpc>
                <a:spcPct val="114000"/>
              </a:lnSpc>
              <a:spcBef>
                <a:spcPts val="600"/>
              </a:spcBef>
              <a:buNone/>
            </a:pPr>
            <a:r>
              <a:rPr lang="fr-FR" sz="2000" b="1" dirty="0">
                <a:solidFill>
                  <a:prstClr val="black"/>
                </a:solidFill>
              </a:rPr>
              <a:t>Le projet de Décret associé au projet de loi « Simplification » (en étude à l’Assemblée nationale) prévoit d’établir définitivement cette dispense au sein du code</a:t>
            </a:r>
            <a:r>
              <a:rPr lang="fr-FR" sz="2000" dirty="0">
                <a:solidFill>
                  <a:prstClr val="black"/>
                </a:solidFill>
              </a:rPr>
              <a:t>.</a:t>
            </a:r>
          </a:p>
        </p:txBody>
      </p:sp>
      <p:grpSp>
        <p:nvGrpSpPr>
          <p:cNvPr id="5" name="Groupe 4">
            <a:extLst>
              <a:ext uri="{FF2B5EF4-FFF2-40B4-BE49-F238E27FC236}">
                <a16:creationId xmlns:a16="http://schemas.microsoft.com/office/drawing/2014/main" id="{B09AB107-465C-F1BA-6671-A8EF87E9A7A6}"/>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AF741A95-A59D-2FE2-1CFE-6DC6402F1194}"/>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E3B1F56-1150-E3F0-358E-BE4970FABB07}"/>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AA447D7-631F-B96B-6E4E-B142987596C5}"/>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SEUILS</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012008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C03EE-63B3-CA04-9BBA-283EDC21326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9459F76-06EC-816E-1333-54529F4522C8}"/>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a:solidFill>
                  <a:srgbClr val="FFFFFF"/>
                </a:solidFill>
                <a:latin typeface="Century Gothic" panose="020B0502020202020204" pitchFamily="34" charset="0"/>
              </a:rPr>
              <a:t>Exemple : Seuils applicables à un </a:t>
            </a:r>
            <a:r>
              <a:rPr lang="fr-FR" sz="2000" b="1" dirty="0" err="1">
                <a:solidFill>
                  <a:srgbClr val="FFFFFF"/>
                </a:solidFill>
                <a:latin typeface="Century Gothic" panose="020B0502020202020204" pitchFamily="34" charset="0"/>
              </a:rPr>
              <a:t>EPCI</a:t>
            </a:r>
            <a:r>
              <a:rPr lang="fr-FR" sz="2000" b="1" dirty="0">
                <a:solidFill>
                  <a:srgbClr val="FFFFFF"/>
                </a:solidFill>
                <a:latin typeface="Century Gothic" panose="020B0502020202020204" pitchFamily="34" charset="0"/>
              </a:rPr>
              <a:t> détenant la compétence Eau &amp; Assainissement</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grpSp>
        <p:nvGrpSpPr>
          <p:cNvPr id="5" name="Groupe 4">
            <a:extLst>
              <a:ext uri="{FF2B5EF4-FFF2-40B4-BE49-F238E27FC236}">
                <a16:creationId xmlns:a16="http://schemas.microsoft.com/office/drawing/2014/main" id="{51B894DE-539D-D08C-3380-91B0D6F1A65A}"/>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8CA956AE-92AB-1012-CC06-6FBBE1EFD45E}"/>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25D73B7F-739C-7BB8-51DF-FA20F9CEB074}"/>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84D45B43-45E7-C965-5D46-FC453BD072DD}"/>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SEUILS</a:t>
            </a:r>
            <a:endParaRPr kumimoji="0" lang="fr-FR"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aphicFrame>
        <p:nvGraphicFramePr>
          <p:cNvPr id="2" name="Diagramme 1">
            <a:extLst>
              <a:ext uri="{FF2B5EF4-FFF2-40B4-BE49-F238E27FC236}">
                <a16:creationId xmlns:a16="http://schemas.microsoft.com/office/drawing/2014/main" id="{319B9340-8FB0-23FF-FF4D-C1DFBB790403}"/>
              </a:ext>
            </a:extLst>
          </p:cNvPr>
          <p:cNvGraphicFramePr/>
          <p:nvPr>
            <p:extLst>
              <p:ext uri="{D42A27DB-BD31-4B8C-83A1-F6EECF244321}">
                <p14:modId xmlns:p14="http://schemas.microsoft.com/office/powerpoint/2010/main" val="495021879"/>
              </p:ext>
            </p:extLst>
          </p:nvPr>
        </p:nvGraphicFramePr>
        <p:xfrm>
          <a:off x="133814" y="825190"/>
          <a:ext cx="11920653" cy="547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548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p:cNvSpPr/>
          <p:nvPr/>
        </p:nvSpPr>
        <p:spPr bwMode="auto">
          <a:xfrm>
            <a:off x="2338939" y="3380510"/>
            <a:ext cx="9409716"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r>
              <a:rPr lang="fr-FR" sz="44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 la computation selon la nature des prestations</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2510747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68D6F-81BA-74C3-0511-12F4DF8140E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C0D1A74-790D-E9D3-42AF-A5E9386995A6}"/>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Travaux</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9593B5CD-3D50-05DC-2C6A-2C78A79BE435}"/>
              </a:ext>
            </a:extLst>
          </p:cNvPr>
          <p:cNvSpPr txBox="1"/>
          <p:nvPr/>
        </p:nvSpPr>
        <p:spPr>
          <a:xfrm>
            <a:off x="662749" y="1187568"/>
            <a:ext cx="10934519" cy="3183179"/>
          </a:xfrm>
          <a:prstGeom prst="rect">
            <a:avLst/>
          </a:prstGeom>
          <a:noFill/>
        </p:spPr>
        <p:txBody>
          <a:bodyPr wrap="square" rtlCol="0">
            <a:spAutoFit/>
          </a:bodyPr>
          <a:lstStyle/>
          <a:p>
            <a:pPr algn="just"/>
            <a:r>
              <a:rPr lang="fr-FR" sz="1700" b="1" dirty="0">
                <a:solidFill>
                  <a:srgbClr val="FFCC00"/>
                </a:solidFill>
              </a:rPr>
              <a:t>Article R 2121-5</a:t>
            </a:r>
          </a:p>
          <a:p>
            <a:pPr algn="just"/>
            <a:endParaRPr lang="fr-FR" sz="1700" dirty="0"/>
          </a:p>
          <a:p>
            <a:pPr algn="just">
              <a:lnSpc>
                <a:spcPct val="110000"/>
              </a:lnSpc>
            </a:pPr>
            <a:r>
              <a:rPr lang="fr-FR" sz="1700" dirty="0">
                <a:solidFill>
                  <a:schemeClr val="bg1">
                    <a:lumMod val="50000"/>
                  </a:schemeClr>
                </a:solidFill>
              </a:rPr>
              <a:t>Pour les marchés de travaux, la valeur estimée du besoin est déterminée, quels que soient le nombre d’opérateurs économiques auquel il est fait appel et le nombre de marchés à passer, en prenant en compte la valeur totale des </a:t>
            </a:r>
            <a:r>
              <a:rPr lang="fr-FR" sz="1700" b="1" dirty="0">
                <a:solidFill>
                  <a:schemeClr val="bg1">
                    <a:lumMod val="50000"/>
                  </a:schemeClr>
                </a:solidFill>
              </a:rPr>
              <a:t>travaux se rapportant à une </a:t>
            </a:r>
            <a:r>
              <a:rPr lang="fr-FR" sz="1700" b="1" u="sng" dirty="0">
                <a:solidFill>
                  <a:schemeClr val="bg1">
                    <a:lumMod val="50000"/>
                  </a:schemeClr>
                </a:solidFill>
              </a:rPr>
              <a:t>opération</a:t>
            </a:r>
            <a:r>
              <a:rPr lang="fr-FR" sz="1700" b="1" dirty="0">
                <a:solidFill>
                  <a:schemeClr val="bg1">
                    <a:lumMod val="50000"/>
                  </a:schemeClr>
                </a:solidFill>
              </a:rPr>
              <a:t> </a:t>
            </a:r>
            <a:r>
              <a:rPr lang="fr-FR" sz="1700" dirty="0">
                <a:solidFill>
                  <a:schemeClr val="bg1">
                    <a:lumMod val="50000"/>
                  </a:schemeClr>
                </a:solidFill>
              </a:rPr>
              <a:t>ainsi que la valeur totale estimée des </a:t>
            </a:r>
            <a:r>
              <a:rPr lang="fr-FR" sz="1700" b="1" dirty="0">
                <a:solidFill>
                  <a:schemeClr val="bg1">
                    <a:lumMod val="50000"/>
                  </a:schemeClr>
                </a:solidFill>
              </a:rPr>
              <a:t>fournitures et des services </a:t>
            </a:r>
            <a:r>
              <a:rPr lang="fr-FR" sz="1700" b="1" u="sng" dirty="0">
                <a:solidFill>
                  <a:schemeClr val="bg1">
                    <a:lumMod val="50000"/>
                  </a:schemeClr>
                </a:solidFill>
              </a:rPr>
              <a:t>mis à la disposition</a:t>
            </a:r>
            <a:r>
              <a:rPr lang="fr-FR" sz="1700" b="1" dirty="0">
                <a:solidFill>
                  <a:schemeClr val="bg1">
                    <a:lumMod val="50000"/>
                  </a:schemeClr>
                </a:solidFill>
              </a:rPr>
              <a:t> du titulaire par l’acheteur lorsqu’ils sont </a:t>
            </a:r>
            <a:r>
              <a:rPr lang="fr-FR" sz="1700" b="1" u="sng" dirty="0">
                <a:solidFill>
                  <a:schemeClr val="bg1">
                    <a:lumMod val="50000"/>
                  </a:schemeClr>
                </a:solidFill>
              </a:rPr>
              <a:t>nécessaires</a:t>
            </a:r>
            <a:r>
              <a:rPr lang="fr-FR" sz="1700" b="1" dirty="0">
                <a:solidFill>
                  <a:schemeClr val="bg1">
                    <a:lumMod val="50000"/>
                  </a:schemeClr>
                </a:solidFill>
              </a:rPr>
              <a:t> à l’exécution des travaux.</a:t>
            </a:r>
          </a:p>
          <a:p>
            <a:pPr algn="just">
              <a:lnSpc>
                <a:spcPct val="110000"/>
              </a:lnSpc>
            </a:pPr>
            <a:endParaRPr lang="fr-FR" sz="1700" b="1" dirty="0">
              <a:solidFill>
                <a:schemeClr val="bg1">
                  <a:lumMod val="50000"/>
                </a:schemeClr>
              </a:solidFill>
            </a:endParaRPr>
          </a:p>
          <a:p>
            <a:pPr algn="just">
              <a:lnSpc>
                <a:spcPct val="110000"/>
              </a:lnSpc>
            </a:pPr>
            <a:r>
              <a:rPr lang="fr-FR" sz="1700" dirty="0">
                <a:solidFill>
                  <a:schemeClr val="bg1">
                    <a:lumMod val="50000"/>
                  </a:schemeClr>
                </a:solidFill>
              </a:rPr>
              <a:t>Il y a opération de travaux lorsque l’acheteur prend la décision de mettre en œuvre, dans une période de temps et un périmètre limité, un ensemble de travaux caractérisé par son unité fonctionnelle, technique ou économique.</a:t>
            </a:r>
            <a:endParaRPr lang="fr-FR" sz="1700" dirty="0"/>
          </a:p>
        </p:txBody>
      </p:sp>
      <p:grpSp>
        <p:nvGrpSpPr>
          <p:cNvPr id="5" name="Groupe 4">
            <a:extLst>
              <a:ext uri="{FF2B5EF4-FFF2-40B4-BE49-F238E27FC236}">
                <a16:creationId xmlns:a16="http://schemas.microsoft.com/office/drawing/2014/main" id="{BCF11DB2-124F-0BC9-DA09-B7A34DC0BC7C}"/>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33B9238C-56E7-CE82-95CC-AC5C0181F2B8}"/>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DE603F0E-FC92-C74F-54D8-C83C91830AB1}"/>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1939631-4787-124B-BBD1-873A951B4FED}"/>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855596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ADC00-47EC-56E6-2B53-D7FF39CD040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9CC2CE4-BA38-C9FE-FDFE-24BB29FE64A6}"/>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Travaux (OP </a:t>
            </a:r>
            <a:r>
              <a:rPr kumimoji="0" lang="fr-FR" sz="20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Tx</a:t>
            </a: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C35DEEAA-A4FF-5E0D-2549-33F85465BCE8}"/>
              </a:ext>
            </a:extLst>
          </p:cNvPr>
          <p:cNvSpPr txBox="1"/>
          <p:nvPr/>
        </p:nvSpPr>
        <p:spPr>
          <a:xfrm>
            <a:off x="662749" y="1187568"/>
            <a:ext cx="10934519" cy="4847481"/>
          </a:xfrm>
          <a:prstGeom prst="rect">
            <a:avLst/>
          </a:prstGeom>
          <a:noFill/>
        </p:spPr>
        <p:txBody>
          <a:bodyPr wrap="square" rtlCol="0">
            <a:spAutoFit/>
          </a:bodyPr>
          <a:lstStyle/>
          <a:p>
            <a:pPr algn="just"/>
            <a:r>
              <a:rPr lang="fr-FR" sz="1700" b="1" dirty="0">
                <a:latin typeface="+mj-lt"/>
              </a:rPr>
              <a:t>1°) Une </a:t>
            </a:r>
            <a:r>
              <a:rPr lang="fr-FR" sz="1700" b="1" dirty="0">
                <a:solidFill>
                  <a:srgbClr val="FFCC00"/>
                </a:solidFill>
                <a:latin typeface="+mj-lt"/>
              </a:rPr>
              <a:t>opération</a:t>
            </a:r>
            <a:r>
              <a:rPr lang="fr-FR" sz="1700" b="1" dirty="0">
                <a:latin typeface="+mj-lt"/>
              </a:rPr>
              <a:t> peut porter indifféremment sur…</a:t>
            </a:r>
          </a:p>
          <a:p>
            <a:pPr marL="285750" indent="-285750" algn="just">
              <a:lnSpc>
                <a:spcPct val="100000"/>
              </a:lnSpc>
              <a:spcBef>
                <a:spcPts val="600"/>
              </a:spcBef>
              <a:buClr>
                <a:srgbClr val="FFCC00"/>
              </a:buClr>
              <a:buSzPct val="125000"/>
              <a:buFont typeface="Arial" panose="020B0604020202020204" pitchFamily="34" charset="0"/>
              <a:buChar char="•"/>
              <a:defRPr/>
            </a:pPr>
            <a:r>
              <a:rPr lang="fr-FR" sz="1700" u="sng" dirty="0">
                <a:latin typeface="+mj-lt"/>
              </a:rPr>
              <a:t>Un ouvrage </a:t>
            </a:r>
            <a:r>
              <a:rPr lang="fr-FR" sz="1700" dirty="0">
                <a:latin typeface="+mj-lt"/>
              </a:rPr>
              <a:t>=  montant total des travaux tous corps d’état,</a:t>
            </a:r>
            <a:endParaRPr lang="fr-FR" sz="1700" u="sng" dirty="0">
              <a:latin typeface="+mj-lt"/>
            </a:endParaRPr>
          </a:p>
          <a:p>
            <a:pPr marL="285750" indent="-285750" algn="just">
              <a:lnSpc>
                <a:spcPct val="100000"/>
              </a:lnSpc>
              <a:spcBef>
                <a:spcPts val="600"/>
              </a:spcBef>
              <a:buClr>
                <a:srgbClr val="FFCC00"/>
              </a:buClr>
              <a:buSzPct val="125000"/>
              <a:buFont typeface="Arial" panose="020B0604020202020204" pitchFamily="34" charset="0"/>
              <a:buChar char="•"/>
              <a:defRPr/>
            </a:pPr>
            <a:r>
              <a:rPr lang="fr-FR" sz="1700" u="sng" dirty="0">
                <a:latin typeface="+mj-lt"/>
              </a:rPr>
              <a:t>Une partie d’ouvrage </a:t>
            </a:r>
            <a:r>
              <a:rPr lang="fr-FR" sz="1700" dirty="0">
                <a:latin typeface="+mj-lt"/>
              </a:rPr>
              <a:t>(ex : travaux d’entretien dans un bâtiment) = montant total de l’opération programmée par le maître d’ouvrage,</a:t>
            </a:r>
          </a:p>
          <a:p>
            <a:pPr marL="285750" indent="-285750" algn="just">
              <a:lnSpc>
                <a:spcPct val="100000"/>
              </a:lnSpc>
              <a:spcBef>
                <a:spcPts val="600"/>
              </a:spcBef>
              <a:buClr>
                <a:srgbClr val="FFCC00"/>
              </a:buClr>
              <a:buSzPct val="125000"/>
              <a:buFont typeface="Arial" panose="020B0604020202020204" pitchFamily="34" charset="0"/>
              <a:buChar char="•"/>
              <a:defRPr/>
            </a:pPr>
            <a:r>
              <a:rPr lang="fr-FR" sz="1700" u="sng" dirty="0">
                <a:latin typeface="+mj-lt"/>
              </a:rPr>
              <a:t>Plusieurs ouvrages </a:t>
            </a:r>
            <a:r>
              <a:rPr lang="fr-FR" sz="1700" dirty="0">
                <a:latin typeface="+mj-lt"/>
              </a:rPr>
              <a:t>(ex : réfection de la plomberie dans un ensemble de bâtiments) = montant total de l’opération programmée par le maître d’ouvrage.</a:t>
            </a:r>
          </a:p>
          <a:p>
            <a:pPr algn="just"/>
            <a:endParaRPr lang="fr-FR" sz="1700" b="1" dirty="0">
              <a:latin typeface="+mj-lt"/>
            </a:endParaRPr>
          </a:p>
          <a:p>
            <a:pPr algn="just"/>
            <a:r>
              <a:rPr lang="fr-FR" sz="1700" b="1" dirty="0">
                <a:latin typeface="+mj-lt"/>
              </a:rPr>
              <a:t>Seule compte l’unité fonctionnelle, technique ou économique de l’opération !</a:t>
            </a:r>
          </a:p>
          <a:p>
            <a:pPr algn="just"/>
            <a:endParaRPr lang="fr-FR" sz="1700" b="1" dirty="0">
              <a:latin typeface="+mj-lt"/>
            </a:endParaRPr>
          </a:p>
          <a:p>
            <a:pPr algn="ctr"/>
            <a:r>
              <a:rPr lang="fr-FR" sz="1700" b="1" dirty="0">
                <a:latin typeface="+mj-lt"/>
              </a:rPr>
              <a:t>* * *</a:t>
            </a:r>
          </a:p>
          <a:p>
            <a:pPr algn="just"/>
            <a:endParaRPr lang="fr-FR" sz="1700" b="1" dirty="0">
              <a:latin typeface="+mj-lt"/>
            </a:endParaRPr>
          </a:p>
          <a:p>
            <a:pPr algn="just"/>
            <a:r>
              <a:rPr lang="fr-FR" sz="1700" b="1" dirty="0">
                <a:latin typeface="+mj-lt"/>
              </a:rPr>
              <a:t>2°) Comment rechercher cette « unité » ?</a:t>
            </a:r>
          </a:p>
          <a:p>
            <a:pPr algn="just"/>
            <a:endParaRPr lang="fr-FR" sz="1700" b="1" dirty="0">
              <a:latin typeface="+mj-lt"/>
            </a:endParaRPr>
          </a:p>
          <a:p>
            <a:pPr indent="446088" algn="just">
              <a:lnSpc>
                <a:spcPct val="100000"/>
              </a:lnSpc>
              <a:spcBef>
                <a:spcPts val="600"/>
              </a:spcBef>
              <a:buNone/>
              <a:defRPr/>
            </a:pPr>
            <a:r>
              <a:rPr lang="fr-FR" sz="1700" dirty="0">
                <a:latin typeface="+mj-lt"/>
              </a:rPr>
              <a:t>D’après le Conseil d’État, il faut s’appuyer sur un </a:t>
            </a:r>
            <a:r>
              <a:rPr lang="fr-FR" sz="1700" b="1" u="sng" dirty="0">
                <a:latin typeface="+mj-lt"/>
              </a:rPr>
              <a:t>faisceau d’indices</a:t>
            </a:r>
            <a:r>
              <a:rPr lang="fr-FR" sz="1700" dirty="0">
                <a:latin typeface="+mj-lt"/>
              </a:rPr>
              <a:t> </a:t>
            </a:r>
            <a:r>
              <a:rPr lang="fr-FR" sz="1700" dirty="0">
                <a:latin typeface="+mj-lt"/>
                <a:sym typeface="Wingdings" panose="05000000000000000000" pitchFamily="2" charset="2"/>
              </a:rPr>
              <a:t> même inscription budgétaire, même délibération, même maître d’œuvre, mêmes intervenants potentiels, mêmes procédés techniques, même dates et délais d’exécution… (v. par ex. </a:t>
            </a:r>
            <a:r>
              <a:rPr lang="fr-FR" sz="1700" dirty="0">
                <a:latin typeface="+mj-lt"/>
                <a:sym typeface="Wingdings" panose="05000000000000000000" pitchFamily="2" charset="2"/>
                <a:hlinkClick r:id="rId3"/>
              </a:rPr>
              <a:t>CE, 8 février 1999, n° 156333</a:t>
            </a:r>
            <a:r>
              <a:rPr lang="fr-FR" sz="1700" dirty="0">
                <a:latin typeface="+mj-lt"/>
                <a:sym typeface="Wingdings" panose="05000000000000000000" pitchFamily="2" charset="2"/>
              </a:rPr>
              <a:t>).</a:t>
            </a:r>
            <a:endParaRPr lang="fr-FR" sz="1700" dirty="0">
              <a:latin typeface="+mj-lt"/>
            </a:endParaRPr>
          </a:p>
          <a:p>
            <a:pPr algn="just"/>
            <a:endParaRPr lang="fr-FR" sz="1700" dirty="0">
              <a:latin typeface="+mj-lt"/>
            </a:endParaRPr>
          </a:p>
        </p:txBody>
      </p:sp>
      <p:grpSp>
        <p:nvGrpSpPr>
          <p:cNvPr id="5" name="Groupe 4">
            <a:extLst>
              <a:ext uri="{FF2B5EF4-FFF2-40B4-BE49-F238E27FC236}">
                <a16:creationId xmlns:a16="http://schemas.microsoft.com/office/drawing/2014/main" id="{03E60C8B-9EBF-69B5-32DB-CF58DDD28C0C}"/>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6F826EA3-5AEE-C7C7-E978-820B1A84D66F}"/>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FCCC815E-317B-A690-7C7E-150B9A3825AB}"/>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31D9975B-2A4B-7D4F-0212-7540EA16B862}"/>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pic>
        <p:nvPicPr>
          <p:cNvPr id="3" name="Image 2">
            <a:extLst>
              <a:ext uri="{FF2B5EF4-FFF2-40B4-BE49-F238E27FC236}">
                <a16:creationId xmlns:a16="http://schemas.microsoft.com/office/drawing/2014/main" id="{8C3DA75D-006B-E957-6292-6089667E29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749" y="4638597"/>
            <a:ext cx="524795" cy="524795"/>
          </a:xfrm>
          <a:prstGeom prst="rect">
            <a:avLst/>
          </a:prstGeom>
        </p:spPr>
      </p:pic>
    </p:spTree>
    <p:extLst>
      <p:ext uri="{BB962C8B-B14F-4D97-AF65-F5344CB8AC3E}">
        <p14:creationId xmlns:p14="http://schemas.microsoft.com/office/powerpoint/2010/main" val="140121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92E32-74EA-642C-0F2F-7AB296A9B832}"/>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D4BF9E2-9693-8107-1925-BBB666C37BA7}"/>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Travaux (OP </a:t>
            </a:r>
            <a:r>
              <a:rPr kumimoji="0" lang="fr-FR" sz="20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Tx</a:t>
            </a: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A5F55EDA-BE71-3DB0-2F45-606F45A3E610}"/>
              </a:ext>
            </a:extLst>
          </p:cNvPr>
          <p:cNvSpPr txBox="1"/>
          <p:nvPr/>
        </p:nvSpPr>
        <p:spPr>
          <a:xfrm>
            <a:off x="662749" y="1187568"/>
            <a:ext cx="10934519" cy="2446824"/>
          </a:xfrm>
          <a:prstGeom prst="rect">
            <a:avLst/>
          </a:prstGeom>
          <a:noFill/>
        </p:spPr>
        <p:txBody>
          <a:bodyPr wrap="square" rtlCol="0">
            <a:spAutoFit/>
          </a:bodyPr>
          <a:lstStyle/>
          <a:p>
            <a:pPr algn="just"/>
            <a:r>
              <a:rPr lang="fr-FR" sz="1700" b="1" dirty="0">
                <a:latin typeface="+mj-lt"/>
              </a:rPr>
              <a:t>3°) Quels fournitures et services liés ?</a:t>
            </a:r>
          </a:p>
          <a:p>
            <a:pPr marL="285750" indent="-285750" algn="just">
              <a:buFontTx/>
              <a:buChar char="-"/>
            </a:pPr>
            <a:r>
              <a:rPr lang="fr-FR" sz="1700" u="sng" dirty="0">
                <a:latin typeface="+mj-lt"/>
              </a:rPr>
              <a:t>Nécessaires</a:t>
            </a:r>
          </a:p>
          <a:p>
            <a:pPr marL="285750" indent="-285750" algn="just">
              <a:buFontTx/>
              <a:buChar char="-"/>
            </a:pPr>
            <a:r>
              <a:rPr lang="fr-FR" sz="1700" u="sng" dirty="0">
                <a:latin typeface="+mj-lt"/>
              </a:rPr>
              <a:t>Mis à disposition par l’acheteur</a:t>
            </a:r>
          </a:p>
          <a:p>
            <a:pPr algn="just"/>
            <a:endParaRPr lang="fr-FR" sz="1700" dirty="0">
              <a:latin typeface="+mj-lt"/>
            </a:endParaRPr>
          </a:p>
          <a:p>
            <a:pPr indent="446088" algn="just"/>
            <a:r>
              <a:rPr lang="fr-FR" sz="1700" dirty="0">
                <a:latin typeface="+mj-lt"/>
              </a:rPr>
              <a:t>Ce sont donc </a:t>
            </a:r>
            <a:r>
              <a:rPr lang="fr-FR" sz="1700" b="1" dirty="0">
                <a:latin typeface="+mj-lt"/>
              </a:rPr>
              <a:t>uniquement ceux que l'entrepreneur aurait dû intégrer dans son propre marché</a:t>
            </a:r>
            <a:r>
              <a:rPr lang="fr-FR" sz="1700" dirty="0">
                <a:latin typeface="+mj-lt"/>
              </a:rPr>
              <a:t> de travaux s'ils n'avaient été mis à sa disposition par l'acheteur-maître d’ouvrage (MO). </a:t>
            </a:r>
          </a:p>
          <a:p>
            <a:pPr algn="just"/>
            <a:endParaRPr lang="fr-FR" sz="1700" dirty="0">
              <a:latin typeface="+mj-lt"/>
            </a:endParaRPr>
          </a:p>
          <a:p>
            <a:pPr algn="just"/>
            <a:r>
              <a:rPr lang="fr-FR" sz="1700" dirty="0">
                <a:latin typeface="+mj-lt"/>
              </a:rPr>
              <a:t>Cf. article 26 du CCAG-Travaux relatif aux matériaux, produits ou composants de constructions fournis par le maître d’ouvrage</a:t>
            </a:r>
          </a:p>
        </p:txBody>
      </p:sp>
      <p:grpSp>
        <p:nvGrpSpPr>
          <p:cNvPr id="5" name="Groupe 4">
            <a:extLst>
              <a:ext uri="{FF2B5EF4-FFF2-40B4-BE49-F238E27FC236}">
                <a16:creationId xmlns:a16="http://schemas.microsoft.com/office/drawing/2014/main" id="{BE6E3368-F7E5-C628-493B-A922B489AD00}"/>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523F8469-7F30-A2F1-F4AF-372DCF936F41}"/>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E9CA3AF-0F1C-3476-5E63-A8009C33DAFF}"/>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96CF54E3-EEB7-EA8E-6CC6-E4C3383D5582}"/>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pic>
        <p:nvPicPr>
          <p:cNvPr id="4" name="Image 3">
            <a:extLst>
              <a:ext uri="{FF2B5EF4-FFF2-40B4-BE49-F238E27FC236}">
                <a16:creationId xmlns:a16="http://schemas.microsoft.com/office/drawing/2014/main" id="{3ED1C859-49BA-3537-8B46-E91D029643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806" y="2170480"/>
            <a:ext cx="363163" cy="363163"/>
          </a:xfrm>
          <a:prstGeom prst="rect">
            <a:avLst/>
          </a:prstGeom>
        </p:spPr>
      </p:pic>
    </p:spTree>
    <p:extLst>
      <p:ext uri="{BB962C8B-B14F-4D97-AF65-F5344CB8AC3E}">
        <p14:creationId xmlns:p14="http://schemas.microsoft.com/office/powerpoint/2010/main" val="3160932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C1705-CCF9-B21D-1561-6944BE7164D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18497DC-22DB-2298-4F5E-E2FDF706F34C}"/>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Travaux (OP </a:t>
            </a:r>
            <a:r>
              <a:rPr kumimoji="0" lang="fr-FR" sz="20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Tx</a:t>
            </a: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grpSp>
        <p:nvGrpSpPr>
          <p:cNvPr id="5" name="Groupe 4">
            <a:extLst>
              <a:ext uri="{FF2B5EF4-FFF2-40B4-BE49-F238E27FC236}">
                <a16:creationId xmlns:a16="http://schemas.microsoft.com/office/drawing/2014/main" id="{D41B9D0B-5719-4967-A627-895DF305B6F2}"/>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47CB891A-C86F-78A5-088A-21FC1E22F229}"/>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2A96DDD3-E102-23EA-6231-F4AEB34F5AC5}"/>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9E6EF661-8204-F55A-5D64-C5F7E9371295}"/>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pic>
        <p:nvPicPr>
          <p:cNvPr id="8" name="Image 7">
            <a:extLst>
              <a:ext uri="{FF2B5EF4-FFF2-40B4-BE49-F238E27FC236}">
                <a16:creationId xmlns:a16="http://schemas.microsoft.com/office/drawing/2014/main" id="{F4A33D95-E3C4-F611-C026-1AD40DA9ABE4}"/>
              </a:ext>
            </a:extLst>
          </p:cNvPr>
          <p:cNvPicPr>
            <a:picLocks noChangeAspect="1"/>
          </p:cNvPicPr>
          <p:nvPr/>
        </p:nvPicPr>
        <p:blipFill>
          <a:blip r:embed="rId3"/>
          <a:stretch>
            <a:fillRect/>
          </a:stretch>
        </p:blipFill>
        <p:spPr>
          <a:xfrm>
            <a:off x="1750740" y="1164849"/>
            <a:ext cx="6658582" cy="4528301"/>
          </a:xfrm>
          <a:prstGeom prst="rect">
            <a:avLst/>
          </a:prstGeom>
        </p:spPr>
      </p:pic>
      <p:pic>
        <p:nvPicPr>
          <p:cNvPr id="13" name="Image 12">
            <a:extLst>
              <a:ext uri="{FF2B5EF4-FFF2-40B4-BE49-F238E27FC236}">
                <a16:creationId xmlns:a16="http://schemas.microsoft.com/office/drawing/2014/main" id="{762961F3-B524-F469-EC87-3D0CB50DFFB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372" b="91628" l="10000" r="90000">
                        <a14:foregroundMark x1="59429" y1="8837" x2="59429" y2="8837"/>
                        <a14:foregroundMark x1="60571" y1="91628" x2="60571" y2="91628"/>
                      </a14:backgroundRemoval>
                    </a14:imgEffect>
                  </a14:imgLayer>
                </a14:imgProps>
              </a:ext>
            </a:extLst>
          </a:blip>
          <a:stretch>
            <a:fillRect/>
          </a:stretch>
        </p:blipFill>
        <p:spPr>
          <a:xfrm>
            <a:off x="7763987" y="1355266"/>
            <a:ext cx="3623333" cy="2225762"/>
          </a:xfrm>
          <a:prstGeom prst="rect">
            <a:avLst/>
          </a:prstGeom>
        </p:spPr>
      </p:pic>
      <p:sp>
        <p:nvSpPr>
          <p:cNvPr id="14" name="Rectangle 13">
            <a:extLst>
              <a:ext uri="{FF2B5EF4-FFF2-40B4-BE49-F238E27FC236}">
                <a16:creationId xmlns:a16="http://schemas.microsoft.com/office/drawing/2014/main" id="{6F7F2981-E217-4E9E-CDC7-B50B2B8701CE}"/>
              </a:ext>
            </a:extLst>
          </p:cNvPr>
          <p:cNvSpPr/>
          <p:nvPr/>
        </p:nvSpPr>
        <p:spPr bwMode="auto">
          <a:xfrm>
            <a:off x="1349294" y="959005"/>
            <a:ext cx="7415561" cy="5107258"/>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15" name="ZoneTexte 14">
            <a:extLst>
              <a:ext uri="{FF2B5EF4-FFF2-40B4-BE49-F238E27FC236}">
                <a16:creationId xmlns:a16="http://schemas.microsoft.com/office/drawing/2014/main" id="{4EC3C6DF-C167-0C55-997B-C36C7D5F657E}"/>
              </a:ext>
            </a:extLst>
          </p:cNvPr>
          <p:cNvSpPr txBox="1"/>
          <p:nvPr/>
        </p:nvSpPr>
        <p:spPr>
          <a:xfrm>
            <a:off x="6831652" y="5023391"/>
            <a:ext cx="1933203" cy="954107"/>
          </a:xfrm>
          <a:prstGeom prst="rect">
            <a:avLst/>
          </a:prstGeom>
          <a:noFill/>
        </p:spPr>
        <p:txBody>
          <a:bodyPr wrap="square" rtlCol="0">
            <a:spAutoFit/>
          </a:bodyPr>
          <a:lstStyle/>
          <a:p>
            <a:pPr algn="ctr"/>
            <a:r>
              <a:rPr lang="fr-FR" sz="1400" b="1" dirty="0">
                <a:latin typeface="Century Gothic" panose="020B0502020202020204" pitchFamily="34" charset="0"/>
              </a:rPr>
              <a:t>Opération </a:t>
            </a:r>
          </a:p>
          <a:p>
            <a:pPr algn="ctr"/>
            <a:r>
              <a:rPr lang="fr-FR" sz="1400" b="1" dirty="0">
                <a:latin typeface="Century Gothic" panose="020B0502020202020204" pitchFamily="34" charset="0"/>
              </a:rPr>
              <a:t>« Rénovation de la voirie dans le Quartier Sud 2025 »</a:t>
            </a:r>
          </a:p>
        </p:txBody>
      </p:sp>
      <p:sp>
        <p:nvSpPr>
          <p:cNvPr id="17" name="ZoneTexte 16">
            <a:extLst>
              <a:ext uri="{FF2B5EF4-FFF2-40B4-BE49-F238E27FC236}">
                <a16:creationId xmlns:a16="http://schemas.microsoft.com/office/drawing/2014/main" id="{132F693F-250F-8559-957B-88D2641ADD50}"/>
              </a:ext>
            </a:extLst>
          </p:cNvPr>
          <p:cNvSpPr txBox="1"/>
          <p:nvPr/>
        </p:nvSpPr>
        <p:spPr>
          <a:xfrm>
            <a:off x="10307116" y="3328284"/>
            <a:ext cx="1358985" cy="307777"/>
          </a:xfrm>
          <a:prstGeom prst="rect">
            <a:avLst/>
          </a:prstGeom>
          <a:noFill/>
        </p:spPr>
        <p:txBody>
          <a:bodyPr wrap="square" rtlCol="0">
            <a:spAutoFit/>
          </a:bodyPr>
          <a:lstStyle/>
          <a:p>
            <a:pPr algn="ctr"/>
            <a:r>
              <a:rPr lang="fr-FR" sz="1400" b="1" dirty="0">
                <a:latin typeface="Century Gothic" panose="020B0502020202020204" pitchFamily="34" charset="0"/>
              </a:rPr>
              <a:t>Hors OP </a:t>
            </a:r>
            <a:r>
              <a:rPr lang="fr-FR" sz="1400" b="1" dirty="0" err="1">
                <a:latin typeface="Century Gothic" panose="020B0502020202020204" pitchFamily="34" charset="0"/>
              </a:rPr>
              <a:t>Tx</a:t>
            </a:r>
            <a:endParaRPr lang="fr-FR" sz="1400" b="1" dirty="0">
              <a:latin typeface="Century Gothic" panose="020B0502020202020204" pitchFamily="34" charset="0"/>
            </a:endParaRPr>
          </a:p>
        </p:txBody>
      </p:sp>
    </p:spTree>
    <p:extLst>
      <p:ext uri="{BB962C8B-B14F-4D97-AF65-F5344CB8AC3E}">
        <p14:creationId xmlns:p14="http://schemas.microsoft.com/office/powerpoint/2010/main" val="2029670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623DF-136A-1670-BF44-BA2838638C6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C1EEE8F-BABD-1975-C9EF-F23854C30715}"/>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Fournitures &amp; Services</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9E0B421C-15F3-E11C-94EC-D9ACD6155573}"/>
              </a:ext>
            </a:extLst>
          </p:cNvPr>
          <p:cNvSpPr txBox="1"/>
          <p:nvPr/>
        </p:nvSpPr>
        <p:spPr>
          <a:xfrm>
            <a:off x="662749" y="1187568"/>
            <a:ext cx="10934519" cy="1744324"/>
          </a:xfrm>
          <a:prstGeom prst="rect">
            <a:avLst/>
          </a:prstGeom>
          <a:noFill/>
        </p:spPr>
        <p:txBody>
          <a:bodyPr wrap="square" rtlCol="0">
            <a:spAutoFit/>
          </a:bodyPr>
          <a:lstStyle/>
          <a:p>
            <a:pPr algn="just"/>
            <a:r>
              <a:rPr lang="fr-FR" sz="1700" b="1" dirty="0">
                <a:solidFill>
                  <a:srgbClr val="FFCC00"/>
                </a:solidFill>
              </a:rPr>
              <a:t>Article </a:t>
            </a:r>
            <a:r>
              <a:rPr lang="fr-FR" sz="1700" b="1">
                <a:solidFill>
                  <a:srgbClr val="FFCC00"/>
                </a:solidFill>
              </a:rPr>
              <a:t>R 2121-6</a:t>
            </a:r>
            <a:endParaRPr lang="fr-FR" sz="1700" b="1" dirty="0">
              <a:solidFill>
                <a:srgbClr val="FFCC00"/>
              </a:solidFill>
            </a:endParaRPr>
          </a:p>
          <a:p>
            <a:pPr algn="just"/>
            <a:endParaRPr lang="fr-FR" sz="1700" dirty="0"/>
          </a:p>
          <a:p>
            <a:pPr algn="just">
              <a:lnSpc>
                <a:spcPct val="110000"/>
              </a:lnSpc>
            </a:pPr>
            <a:r>
              <a:rPr lang="fr-FR" sz="1700" dirty="0">
                <a:solidFill>
                  <a:schemeClr val="bg1">
                    <a:lumMod val="50000"/>
                  </a:schemeClr>
                </a:solidFill>
              </a:rPr>
              <a:t>Pour les marchés de fourniture ou de services, la valeur estimée du besoin est déterminée, quels que soient le nombre d’opérateurs économiques auquel il est fait appel et le nombre de marchés à passer, en prenant en compte la valeur totale des fournitures ou des services qui peuvent être considérés comme </a:t>
            </a:r>
            <a:r>
              <a:rPr lang="fr-FR" sz="1700" b="1" dirty="0">
                <a:solidFill>
                  <a:schemeClr val="bg1">
                    <a:lumMod val="50000"/>
                  </a:schemeClr>
                </a:solidFill>
              </a:rPr>
              <a:t>homogènes </a:t>
            </a:r>
            <a:r>
              <a:rPr lang="fr-FR" sz="1700" b="1" i="1" dirty="0">
                <a:solidFill>
                  <a:schemeClr val="bg1">
                    <a:lumMod val="50000"/>
                  </a:schemeClr>
                </a:solidFill>
              </a:rPr>
              <a:t>soit</a:t>
            </a:r>
            <a:r>
              <a:rPr lang="fr-FR" sz="1700" b="1" dirty="0">
                <a:solidFill>
                  <a:schemeClr val="bg1">
                    <a:lumMod val="50000"/>
                  </a:schemeClr>
                </a:solidFill>
              </a:rPr>
              <a:t> en raison de leurs </a:t>
            </a:r>
            <a:r>
              <a:rPr lang="fr-FR" sz="1700" b="1" u="sng" dirty="0">
                <a:solidFill>
                  <a:schemeClr val="bg1">
                    <a:lumMod val="50000"/>
                  </a:schemeClr>
                </a:solidFill>
              </a:rPr>
              <a:t>caractéristiques propres</a:t>
            </a:r>
            <a:r>
              <a:rPr lang="fr-FR" sz="1700" b="1" dirty="0">
                <a:solidFill>
                  <a:schemeClr val="bg1">
                    <a:lumMod val="50000"/>
                  </a:schemeClr>
                </a:solidFill>
              </a:rPr>
              <a:t>, </a:t>
            </a:r>
            <a:r>
              <a:rPr lang="fr-FR" sz="1700" b="1" i="1" dirty="0">
                <a:solidFill>
                  <a:schemeClr val="bg1">
                    <a:lumMod val="50000"/>
                  </a:schemeClr>
                </a:solidFill>
              </a:rPr>
              <a:t>soit</a:t>
            </a:r>
            <a:r>
              <a:rPr lang="fr-FR" sz="1700" b="1" dirty="0">
                <a:solidFill>
                  <a:schemeClr val="bg1">
                    <a:lumMod val="50000"/>
                  </a:schemeClr>
                </a:solidFill>
              </a:rPr>
              <a:t> parce qu’ils constituent une </a:t>
            </a:r>
            <a:r>
              <a:rPr lang="fr-FR" sz="1700" b="1" u="sng" dirty="0">
                <a:solidFill>
                  <a:schemeClr val="bg1">
                    <a:lumMod val="50000"/>
                  </a:schemeClr>
                </a:solidFill>
              </a:rPr>
              <a:t>unité fonctionnelle</a:t>
            </a:r>
            <a:r>
              <a:rPr lang="fr-FR" sz="1700" dirty="0">
                <a:solidFill>
                  <a:schemeClr val="bg1">
                    <a:lumMod val="50000"/>
                  </a:schemeClr>
                </a:solidFill>
              </a:rPr>
              <a:t>.</a:t>
            </a:r>
            <a:endParaRPr lang="fr-FR" sz="1700" dirty="0"/>
          </a:p>
        </p:txBody>
      </p:sp>
      <p:grpSp>
        <p:nvGrpSpPr>
          <p:cNvPr id="5" name="Groupe 4">
            <a:extLst>
              <a:ext uri="{FF2B5EF4-FFF2-40B4-BE49-F238E27FC236}">
                <a16:creationId xmlns:a16="http://schemas.microsoft.com/office/drawing/2014/main" id="{70FBB2E6-6F11-F9F5-F1A7-AC28C126A575}"/>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AD908895-D625-8915-8CBB-C3F540B6904A}"/>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FD5EA0F8-4C27-1EEB-C28C-D281E4BCFE37}"/>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D2E5C8B5-CF3E-EDCE-2F2B-41FE8F3E0976}"/>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154316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DB3D8-E2CD-E900-FFB2-B0C604340563}"/>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4CF2092-6957-0713-6BD6-938411F64BFA}"/>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Fournitures &amp; Services (CP)</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23C208C7-9FE1-F6FA-0B86-BD58773B1EDD}"/>
              </a:ext>
            </a:extLst>
          </p:cNvPr>
          <p:cNvSpPr txBox="1"/>
          <p:nvPr/>
        </p:nvSpPr>
        <p:spPr>
          <a:xfrm>
            <a:off x="662749" y="1187568"/>
            <a:ext cx="10934519" cy="5062924"/>
          </a:xfrm>
          <a:prstGeom prst="rect">
            <a:avLst/>
          </a:prstGeom>
          <a:noFill/>
        </p:spPr>
        <p:txBody>
          <a:bodyPr wrap="square" rtlCol="0">
            <a:spAutoFit/>
          </a:bodyPr>
          <a:lstStyle/>
          <a:p>
            <a:pPr algn="just"/>
            <a:r>
              <a:rPr lang="fr-FR" sz="1700" b="1" dirty="0">
                <a:solidFill>
                  <a:srgbClr val="FFCC00"/>
                </a:solidFill>
              </a:rPr>
              <a:t>Caractéristiques propres</a:t>
            </a:r>
            <a:r>
              <a:rPr lang="fr-FR" sz="1700" b="1" dirty="0"/>
              <a:t> </a:t>
            </a:r>
            <a:r>
              <a:rPr lang="fr-FR" sz="1700" dirty="0"/>
              <a:t>= les achats récurrents sont homogènes en fonction de la nature des prestations. L’acheteur se base sur une </a:t>
            </a:r>
            <a:r>
              <a:rPr lang="fr-FR" sz="1700" b="1" u="sng" dirty="0"/>
              <a:t>nomenclature achats</a:t>
            </a:r>
            <a:r>
              <a:rPr lang="fr-FR" sz="1700" dirty="0"/>
              <a:t> (nomenclature interne sinon codes </a:t>
            </a:r>
            <a:r>
              <a:rPr lang="fr-FR" sz="1700" dirty="0" err="1"/>
              <a:t>CPV</a:t>
            </a:r>
            <a:r>
              <a:rPr lang="fr-FR" sz="1700" dirty="0"/>
              <a:t>) et apprécie son besoin sur une année civile ou budgétaire, quels que soient le nombre et la valeur des marchés à passer.</a:t>
            </a:r>
          </a:p>
          <a:p>
            <a:pPr algn="just"/>
            <a:endParaRPr lang="fr-FR" sz="1700" dirty="0"/>
          </a:p>
          <a:p>
            <a:pPr algn="just"/>
            <a:r>
              <a:rPr lang="fr-FR" sz="1700" dirty="0"/>
              <a:t>Depuis l’abrogation de l’obligation d’utiliser la Nomenclature règlementaire (Nomenclature 2001), les acheteurs sont libres de définir leur propre nomenclature interne sous la seule réserve de l’</a:t>
            </a:r>
            <a:r>
              <a:rPr lang="fr-FR" sz="1700" b="1" dirty="0"/>
              <a:t>obligation de</a:t>
            </a:r>
            <a:r>
              <a:rPr lang="fr-FR" sz="1700" dirty="0"/>
              <a:t> </a:t>
            </a:r>
            <a:r>
              <a:rPr lang="fr-FR" sz="1700" b="1" dirty="0"/>
              <a:t>sincérité</a:t>
            </a:r>
            <a:r>
              <a:rPr lang="fr-FR" sz="1700" dirty="0"/>
              <a:t>.</a:t>
            </a:r>
          </a:p>
          <a:p>
            <a:pPr algn="just"/>
            <a:endParaRPr lang="fr-FR" sz="1700" dirty="0"/>
          </a:p>
          <a:p>
            <a:pPr algn="just"/>
            <a:r>
              <a:rPr lang="fr-FR" sz="1700" dirty="0"/>
              <a:t>S’agissant des services, « le pouvoir adjudicateur doit se fonder sur les aspects techniques des prestations suivant une </a:t>
            </a:r>
            <a:r>
              <a:rPr lang="fr-FR" sz="1700" b="1" dirty="0"/>
              <a:t>logique de métiers</a:t>
            </a:r>
            <a:r>
              <a:rPr lang="fr-FR" sz="1700" dirty="0"/>
              <a:t>. Ainsi, peuvent être considérées comme homogènes les prestations fournies par une même catégorie de professionnels » (</a:t>
            </a:r>
            <a:r>
              <a:rPr kumimoji="0" lang="fr-FR" sz="1600" b="0" i="0" u="none" strike="noStrike" kern="1200" cap="none" spc="0" normalizeH="0" baseline="0" noProof="0" dirty="0">
                <a:ln>
                  <a:noFill/>
                </a:ln>
                <a:solidFill>
                  <a:srgbClr val="000000"/>
                </a:solidFill>
                <a:effectLst/>
                <a:uLnTx/>
                <a:uFillTx/>
                <a:latin typeface="Arial" charset="0"/>
                <a:ea typeface="+mn-ea"/>
                <a:cs typeface="+mn-cs"/>
                <a:hlinkClick r:id="rId3"/>
              </a:rPr>
              <a:t>Rép. Min. du 17 nov. 2009 - JOAN p 10909</a:t>
            </a:r>
            <a:r>
              <a:rPr lang="fr-FR" sz="1700" dirty="0"/>
              <a:t>)</a:t>
            </a:r>
          </a:p>
          <a:p>
            <a:pPr algn="just"/>
            <a:endParaRPr lang="fr-FR" sz="1700" dirty="0"/>
          </a:p>
          <a:p>
            <a:pPr algn="just"/>
            <a:r>
              <a:rPr lang="fr-FR" sz="1700" u="sng" dirty="0"/>
              <a:t>Exemple :</a:t>
            </a:r>
          </a:p>
          <a:p>
            <a:pPr marL="285750" indent="-285750" algn="just">
              <a:buFont typeface="Wingdings" panose="05000000000000000000" pitchFamily="2" charset="2"/>
              <a:buChar char="è"/>
            </a:pPr>
            <a:r>
              <a:rPr lang="fr-FR" sz="1700" dirty="0"/>
              <a:t>Nomenclature fournitures  = types de fournisseurs</a:t>
            </a:r>
          </a:p>
          <a:p>
            <a:pPr marL="285750" indent="-285750" algn="just">
              <a:buFont typeface="Wingdings" panose="05000000000000000000" pitchFamily="2" charset="2"/>
              <a:buChar char="è"/>
            </a:pPr>
            <a:r>
              <a:rPr lang="fr-FR" sz="1700" dirty="0"/>
              <a:t>Nomenclature services = compétences requises, agréments, qualifications règlementaires... </a:t>
            </a:r>
          </a:p>
          <a:p>
            <a:pPr algn="just"/>
            <a:endParaRPr lang="fr-FR" sz="1700" dirty="0"/>
          </a:p>
          <a:p>
            <a:pPr algn="just"/>
            <a:endParaRPr lang="fr-FR" sz="1700" dirty="0"/>
          </a:p>
          <a:p>
            <a:pPr algn="just"/>
            <a:r>
              <a:rPr lang="fr-FR" sz="1700" dirty="0"/>
              <a:t>Cf. Rapports des cours régionales des comptes</a:t>
            </a:r>
          </a:p>
          <a:p>
            <a:pPr marL="285750" indent="-285750" algn="just">
              <a:buFont typeface="Wingdings" panose="05000000000000000000" pitchFamily="2" charset="2"/>
              <a:buChar char="è"/>
            </a:pPr>
            <a:endParaRPr lang="fr-FR" sz="1700" dirty="0"/>
          </a:p>
          <a:p>
            <a:pPr algn="just"/>
            <a:endParaRPr lang="fr-FR" sz="1700" dirty="0"/>
          </a:p>
        </p:txBody>
      </p:sp>
      <p:grpSp>
        <p:nvGrpSpPr>
          <p:cNvPr id="5" name="Groupe 4">
            <a:extLst>
              <a:ext uri="{FF2B5EF4-FFF2-40B4-BE49-F238E27FC236}">
                <a16:creationId xmlns:a16="http://schemas.microsoft.com/office/drawing/2014/main" id="{15CE4881-7AF5-AB7B-D15B-C679A654EAF0}"/>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487B6E0E-68A9-43D0-A432-8F42F06B43A7}"/>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01DAF36-6AAC-8809-9ECA-C974C65DCC8E}"/>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60031CEA-626F-A35E-5FFD-888F1D330EEB}"/>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688145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D1397-0DAA-7319-31FD-947CF2F4AC33}"/>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31327AAA-A6E8-7F92-EB99-387BDEE7BF70}"/>
              </a:ext>
            </a:extLst>
          </p:cNvPr>
          <p:cNvPicPr>
            <a:picLocks noChangeAspect="1"/>
          </p:cNvPicPr>
          <p:nvPr/>
        </p:nvPicPr>
        <p:blipFill>
          <a:blip r:embed="rId3"/>
          <a:stretch>
            <a:fillRect/>
          </a:stretch>
        </p:blipFill>
        <p:spPr>
          <a:xfrm>
            <a:off x="2024958" y="1162720"/>
            <a:ext cx="6324698" cy="4828181"/>
          </a:xfrm>
          <a:prstGeom prst="rect">
            <a:avLst/>
          </a:prstGeom>
        </p:spPr>
      </p:pic>
      <p:sp>
        <p:nvSpPr>
          <p:cNvPr id="16" name="Rectangle 15">
            <a:extLst>
              <a:ext uri="{FF2B5EF4-FFF2-40B4-BE49-F238E27FC236}">
                <a16:creationId xmlns:a16="http://schemas.microsoft.com/office/drawing/2014/main" id="{C944A652-4366-33BE-DD49-44E9782C29EA}"/>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Fournitures &amp; Services (CP)</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grpSp>
        <p:nvGrpSpPr>
          <p:cNvPr id="5" name="Groupe 4">
            <a:extLst>
              <a:ext uri="{FF2B5EF4-FFF2-40B4-BE49-F238E27FC236}">
                <a16:creationId xmlns:a16="http://schemas.microsoft.com/office/drawing/2014/main" id="{DB252DEA-9344-176C-6757-0C186EE87446}"/>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EBF6F610-082E-CECE-F838-7C28CDD3F8AE}"/>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1592ACEC-E127-5872-F35F-0DE9AC7AC50E}"/>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3FD5B0FA-9140-4973-4503-3D482E7F1216}"/>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sp>
        <p:nvSpPr>
          <p:cNvPr id="12" name="ZoneTexte 11">
            <a:extLst>
              <a:ext uri="{FF2B5EF4-FFF2-40B4-BE49-F238E27FC236}">
                <a16:creationId xmlns:a16="http://schemas.microsoft.com/office/drawing/2014/main" id="{26975A92-420C-9CFB-073B-30C2780DD50C}"/>
              </a:ext>
            </a:extLst>
          </p:cNvPr>
          <p:cNvSpPr txBox="1"/>
          <p:nvPr/>
        </p:nvSpPr>
        <p:spPr>
          <a:xfrm>
            <a:off x="7195634" y="1162720"/>
            <a:ext cx="2549195" cy="1169551"/>
          </a:xfrm>
          <a:prstGeom prst="rect">
            <a:avLst/>
          </a:prstGeom>
          <a:noFill/>
        </p:spPr>
        <p:txBody>
          <a:bodyPr wrap="square" rtlCol="0">
            <a:spAutoFit/>
          </a:bodyPr>
          <a:lstStyle/>
          <a:p>
            <a:pPr algn="ctr"/>
            <a:r>
              <a:rPr lang="fr-FR" sz="1400" b="1" dirty="0">
                <a:latin typeface="Century Gothic" panose="020B0502020202020204" pitchFamily="34" charset="0"/>
              </a:rPr>
              <a:t>Besoins homogènes</a:t>
            </a:r>
          </a:p>
          <a:p>
            <a:pPr algn="ctr"/>
            <a:r>
              <a:rPr lang="fr-FR" sz="1400" b="1" dirty="0">
                <a:latin typeface="Century Gothic" panose="020B0502020202020204" pitchFamily="34" charset="0"/>
              </a:rPr>
              <a:t>Nomenclature achats = « Denrées alimentaires périssables » </a:t>
            </a:r>
          </a:p>
          <a:p>
            <a:pPr algn="ctr"/>
            <a:r>
              <a:rPr lang="fr-FR" sz="1400" b="1" dirty="0">
                <a:latin typeface="Century Gothic" panose="020B0502020202020204" pitchFamily="34" charset="0"/>
              </a:rPr>
              <a:t>ou « Fruits et légumes »</a:t>
            </a:r>
          </a:p>
        </p:txBody>
      </p:sp>
      <p:sp>
        <p:nvSpPr>
          <p:cNvPr id="13" name="ZoneTexte 12">
            <a:extLst>
              <a:ext uri="{FF2B5EF4-FFF2-40B4-BE49-F238E27FC236}">
                <a16:creationId xmlns:a16="http://schemas.microsoft.com/office/drawing/2014/main" id="{4D665B0C-B01A-81B7-06CD-32EF72D6F50B}"/>
              </a:ext>
            </a:extLst>
          </p:cNvPr>
          <p:cNvSpPr txBox="1"/>
          <p:nvPr/>
        </p:nvSpPr>
        <p:spPr>
          <a:xfrm>
            <a:off x="1728439" y="4844408"/>
            <a:ext cx="2040673" cy="1169551"/>
          </a:xfrm>
          <a:prstGeom prst="rect">
            <a:avLst/>
          </a:prstGeom>
          <a:noFill/>
        </p:spPr>
        <p:txBody>
          <a:bodyPr wrap="square" rtlCol="0">
            <a:spAutoFit/>
          </a:bodyPr>
          <a:lstStyle/>
          <a:p>
            <a:pPr algn="ctr"/>
            <a:r>
              <a:rPr lang="fr-FR" sz="1400" b="1" dirty="0">
                <a:latin typeface="Century Gothic" panose="020B0502020202020204" pitchFamily="34" charset="0"/>
              </a:rPr>
              <a:t>Pas d’homogénéité</a:t>
            </a:r>
          </a:p>
          <a:p>
            <a:pPr algn="ctr"/>
            <a:r>
              <a:rPr lang="fr-FR" sz="1400" b="1" dirty="0">
                <a:latin typeface="Century Gothic" panose="020B0502020202020204" pitchFamily="34" charset="0"/>
              </a:rPr>
              <a:t>Même si conclu pour les besoins de la Cantine</a:t>
            </a:r>
          </a:p>
          <a:p>
            <a:pPr algn="ctr"/>
            <a:r>
              <a:rPr lang="fr-FR" sz="1400" b="1" dirty="0">
                <a:latin typeface="Century Gothic" panose="020B0502020202020204" pitchFamily="34" charset="0"/>
                <a:sym typeface="Wingdings" panose="05000000000000000000" pitchFamily="2" charset="2"/>
              </a:rPr>
              <a:t> </a:t>
            </a:r>
            <a:r>
              <a:rPr lang="fr-FR" sz="1400" b="1" dirty="0">
                <a:latin typeface="Century Gothic" panose="020B0502020202020204" pitchFamily="34" charset="0"/>
              </a:rPr>
              <a:t>Autres CP</a:t>
            </a:r>
          </a:p>
        </p:txBody>
      </p:sp>
      <p:pic>
        <p:nvPicPr>
          <p:cNvPr id="17" name="Image 16">
            <a:extLst>
              <a:ext uri="{FF2B5EF4-FFF2-40B4-BE49-F238E27FC236}">
                <a16:creationId xmlns:a16="http://schemas.microsoft.com/office/drawing/2014/main" id="{26D6548A-FE93-0398-0A0D-6B0507B7620A}"/>
              </a:ext>
            </a:extLst>
          </p:cNvPr>
          <p:cNvPicPr>
            <a:picLocks noChangeAspect="1"/>
          </p:cNvPicPr>
          <p:nvPr/>
        </p:nvPicPr>
        <p:blipFill>
          <a:blip r:embed="rId4"/>
          <a:stretch>
            <a:fillRect/>
          </a:stretch>
        </p:blipFill>
        <p:spPr>
          <a:xfrm>
            <a:off x="3718273" y="3894908"/>
            <a:ext cx="2301913" cy="2119051"/>
          </a:xfrm>
          <a:prstGeom prst="rect">
            <a:avLst/>
          </a:prstGeom>
        </p:spPr>
      </p:pic>
      <p:sp>
        <p:nvSpPr>
          <p:cNvPr id="14" name="ZoneTexte 13">
            <a:extLst>
              <a:ext uri="{FF2B5EF4-FFF2-40B4-BE49-F238E27FC236}">
                <a16:creationId xmlns:a16="http://schemas.microsoft.com/office/drawing/2014/main" id="{0E2F9723-E55F-6FD2-9FD6-5341F103C6A7}"/>
              </a:ext>
            </a:extLst>
          </p:cNvPr>
          <p:cNvSpPr txBox="1"/>
          <p:nvPr/>
        </p:nvSpPr>
        <p:spPr>
          <a:xfrm>
            <a:off x="7999899" y="3998619"/>
            <a:ext cx="1744930" cy="307777"/>
          </a:xfrm>
          <a:prstGeom prst="rect">
            <a:avLst/>
          </a:prstGeom>
          <a:noFill/>
        </p:spPr>
        <p:txBody>
          <a:bodyPr wrap="square" rtlCol="0">
            <a:spAutoFit/>
          </a:bodyPr>
          <a:lstStyle/>
          <a:p>
            <a:pPr algn="ctr"/>
            <a:r>
              <a:rPr lang="fr-FR" sz="1400" b="1" dirty="0">
                <a:latin typeface="Century Gothic" panose="020B0502020202020204" pitchFamily="34" charset="0"/>
                <a:sym typeface="Wingdings" panose="05000000000000000000" pitchFamily="2" charset="2"/>
              </a:rPr>
              <a:t> </a:t>
            </a:r>
            <a:r>
              <a:rPr lang="fr-FR" sz="1400" b="1" dirty="0">
                <a:latin typeface="Century Gothic" panose="020B0502020202020204" pitchFamily="34" charset="0"/>
              </a:rPr>
              <a:t>Autres CP</a:t>
            </a:r>
          </a:p>
        </p:txBody>
      </p:sp>
      <p:pic>
        <p:nvPicPr>
          <p:cNvPr id="21" name="Image 20">
            <a:extLst>
              <a:ext uri="{FF2B5EF4-FFF2-40B4-BE49-F238E27FC236}">
                <a16:creationId xmlns:a16="http://schemas.microsoft.com/office/drawing/2014/main" id="{0D48AFDF-7A96-4657-9C8F-A821886DC004}"/>
              </a:ext>
            </a:extLst>
          </p:cNvPr>
          <p:cNvPicPr>
            <a:picLocks noChangeAspect="1"/>
          </p:cNvPicPr>
          <p:nvPr/>
        </p:nvPicPr>
        <p:blipFill>
          <a:blip r:embed="rId5"/>
          <a:stretch>
            <a:fillRect/>
          </a:stretch>
        </p:blipFill>
        <p:spPr>
          <a:xfrm>
            <a:off x="6095999" y="3159389"/>
            <a:ext cx="2144751" cy="2122752"/>
          </a:xfrm>
          <a:prstGeom prst="rect">
            <a:avLst/>
          </a:prstGeom>
        </p:spPr>
      </p:pic>
      <p:sp>
        <p:nvSpPr>
          <p:cNvPr id="8" name="Ellipse 7">
            <a:extLst>
              <a:ext uri="{FF2B5EF4-FFF2-40B4-BE49-F238E27FC236}">
                <a16:creationId xmlns:a16="http://schemas.microsoft.com/office/drawing/2014/main" id="{3BBB16C5-D5E0-BBA5-6258-668AFDDE7B32}"/>
              </a:ext>
            </a:extLst>
          </p:cNvPr>
          <p:cNvSpPr/>
          <p:nvPr/>
        </p:nvSpPr>
        <p:spPr bwMode="auto">
          <a:xfrm rot="20589568">
            <a:off x="1399424" y="1085595"/>
            <a:ext cx="5771206" cy="2920554"/>
          </a:xfrm>
          <a:prstGeom prst="ellipse">
            <a:avLst/>
          </a:prstGeom>
          <a:noFill/>
          <a:ln w="9525" cap="flat" cmpd="sng" algn="ctr">
            <a:solidFill>
              <a:schemeClr val="tx1"/>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22" name="ZoneTexte 21">
            <a:extLst>
              <a:ext uri="{FF2B5EF4-FFF2-40B4-BE49-F238E27FC236}">
                <a16:creationId xmlns:a16="http://schemas.microsoft.com/office/drawing/2014/main" id="{C921D797-BAC4-F8D3-19E8-0BD394305310}"/>
              </a:ext>
            </a:extLst>
          </p:cNvPr>
          <p:cNvSpPr txBox="1"/>
          <p:nvPr/>
        </p:nvSpPr>
        <p:spPr>
          <a:xfrm>
            <a:off x="306121" y="1037372"/>
            <a:ext cx="2287125" cy="353943"/>
          </a:xfrm>
          <a:prstGeom prst="rect">
            <a:avLst/>
          </a:prstGeom>
          <a:noFill/>
        </p:spPr>
        <p:txBody>
          <a:bodyPr wrap="square" rtlCol="0">
            <a:spAutoFit/>
          </a:bodyPr>
          <a:lstStyle/>
          <a:p>
            <a:pPr algn="ctr"/>
            <a:r>
              <a:rPr lang="fr-FR" sz="1700" u="sng" dirty="0">
                <a:latin typeface="Century Gothic" panose="020B0502020202020204" pitchFamily="34" charset="0"/>
              </a:rPr>
              <a:t>Exemple :</a:t>
            </a:r>
          </a:p>
        </p:txBody>
      </p:sp>
    </p:spTree>
    <p:extLst>
      <p:ext uri="{BB962C8B-B14F-4D97-AF65-F5344CB8AC3E}">
        <p14:creationId xmlns:p14="http://schemas.microsoft.com/office/powerpoint/2010/main" val="3563852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864B1-1232-57F3-A3FB-703103C9D71F}"/>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A39ADF5-30FD-64CB-2E03-C9228B0CF2B6}"/>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Fournitures &amp; Services (</a:t>
            </a:r>
            <a:r>
              <a:rPr kumimoji="0" lang="fr-FR" sz="20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UF</a:t>
            </a: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BBD2C9AD-3B5C-8D17-76DC-4E93B9CFCF4E}"/>
              </a:ext>
            </a:extLst>
          </p:cNvPr>
          <p:cNvSpPr txBox="1"/>
          <p:nvPr/>
        </p:nvSpPr>
        <p:spPr>
          <a:xfrm>
            <a:off x="662749" y="1187568"/>
            <a:ext cx="10934519" cy="4016484"/>
          </a:xfrm>
          <a:prstGeom prst="rect">
            <a:avLst/>
          </a:prstGeom>
          <a:noFill/>
        </p:spPr>
        <p:txBody>
          <a:bodyPr wrap="square" rtlCol="0">
            <a:spAutoFit/>
          </a:bodyPr>
          <a:lstStyle/>
          <a:p>
            <a:pPr algn="just"/>
            <a:r>
              <a:rPr lang="fr-FR" sz="1700" b="1" dirty="0">
                <a:solidFill>
                  <a:srgbClr val="FFCC00"/>
                </a:solidFill>
              </a:rPr>
              <a:t>Unité fonctionnelle</a:t>
            </a:r>
            <a:r>
              <a:rPr lang="fr-FR" sz="1700" b="1" dirty="0"/>
              <a:t> </a:t>
            </a:r>
            <a:r>
              <a:rPr lang="fr-FR" sz="1700" dirty="0"/>
              <a:t>= les achats ponctuels et autosuffisants sont homogènes lorsqu’ils participent à un même projet ou une même ‘‘opération de fournitures et/ou services’’.</a:t>
            </a:r>
          </a:p>
          <a:p>
            <a:pPr algn="just"/>
            <a:r>
              <a:rPr lang="fr-FR" sz="1700" dirty="0"/>
              <a:t>Ils partagent </a:t>
            </a:r>
            <a:r>
              <a:rPr lang="fr-FR" sz="1700" b="1" dirty="0"/>
              <a:t>un objet ou une finalité commun(e)</a:t>
            </a:r>
            <a:r>
              <a:rPr lang="fr-FR" sz="1700" dirty="0"/>
              <a:t>.</a:t>
            </a:r>
          </a:p>
          <a:p>
            <a:pPr algn="just"/>
            <a:endParaRPr lang="fr-FR" sz="1700" dirty="0"/>
          </a:p>
          <a:p>
            <a:pPr marL="285750" indent="-285750" algn="just">
              <a:buFontTx/>
              <a:buChar char="-"/>
            </a:pPr>
            <a:r>
              <a:rPr lang="fr-FR" sz="1700" dirty="0"/>
              <a:t>Ainsi, des prestations ponctuelles correspondant à une même famille de nomenclature mais ayant des finalités différentes pourront être comptabilisées séparément puisqu'il s'agira de besoins différents (exemple : actions ponctuelles de formation).</a:t>
            </a:r>
          </a:p>
          <a:p>
            <a:pPr marL="285750" indent="-285750" algn="just">
              <a:buFontTx/>
              <a:buChar char="-"/>
            </a:pPr>
            <a:endParaRPr lang="fr-FR" sz="1700" dirty="0"/>
          </a:p>
          <a:p>
            <a:pPr marL="285750" indent="-285750" algn="just">
              <a:buFontTx/>
              <a:buChar char="-"/>
            </a:pPr>
            <a:r>
              <a:rPr lang="fr-FR" sz="1700" dirty="0"/>
              <a:t>À l’inverse, des prestations appartenant à des familles de nomenclatures hétérogènes devront se voir regroupées si elles se rattachent à la même </a:t>
            </a:r>
            <a:r>
              <a:rPr lang="fr-FR" sz="1700" dirty="0" err="1"/>
              <a:t>UF</a:t>
            </a:r>
            <a:r>
              <a:rPr lang="fr-FR" sz="1700" dirty="0"/>
              <a:t> (puisque non computées au titre des CP).</a:t>
            </a:r>
          </a:p>
          <a:p>
            <a:pPr algn="just"/>
            <a:endParaRPr lang="fr-FR" sz="1700" dirty="0"/>
          </a:p>
          <a:p>
            <a:pPr algn="just"/>
            <a:endParaRPr lang="fr-FR" sz="1700" dirty="0"/>
          </a:p>
          <a:p>
            <a:pPr indent="446088" algn="just"/>
            <a:r>
              <a:rPr lang="fr-FR" sz="1700" dirty="0"/>
              <a:t>L'unité fonctionnelle est reconnue là encore au regard d'un </a:t>
            </a:r>
            <a:r>
              <a:rPr lang="fr-FR" sz="1700" b="1" u="sng" dirty="0"/>
              <a:t>faisceau d'indices</a:t>
            </a:r>
            <a:r>
              <a:rPr lang="fr-FR" sz="1700" b="1" dirty="0"/>
              <a:t> </a:t>
            </a:r>
            <a:r>
              <a:rPr lang="fr-FR" sz="1700" dirty="0"/>
              <a:t>(contenu des prestations, modalités de réalisation similaires, concomitance des décisions d'achat…). </a:t>
            </a:r>
          </a:p>
          <a:p>
            <a:pPr algn="just"/>
            <a:endParaRPr lang="fr-FR" sz="1700" dirty="0"/>
          </a:p>
        </p:txBody>
      </p:sp>
      <p:grpSp>
        <p:nvGrpSpPr>
          <p:cNvPr id="5" name="Groupe 4">
            <a:extLst>
              <a:ext uri="{FF2B5EF4-FFF2-40B4-BE49-F238E27FC236}">
                <a16:creationId xmlns:a16="http://schemas.microsoft.com/office/drawing/2014/main" id="{8CCEFB14-8270-A1D3-A18E-181674D19520}"/>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4DC1AA15-E718-CF99-2F5A-D1572F25B426}"/>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189EE0E5-EBEB-5DFC-424C-36E561F94541}"/>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B753517B-66FB-2EF0-4FD2-BCA725A6CD6B}"/>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pic>
        <p:nvPicPr>
          <p:cNvPr id="3" name="Image 2">
            <a:extLst>
              <a:ext uri="{FF2B5EF4-FFF2-40B4-BE49-F238E27FC236}">
                <a16:creationId xmlns:a16="http://schemas.microsoft.com/office/drawing/2014/main" id="{664B7155-6601-F3AF-ED1D-5B611DCE25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749" y="4046511"/>
            <a:ext cx="524795" cy="524795"/>
          </a:xfrm>
          <a:prstGeom prst="rect">
            <a:avLst/>
          </a:prstGeom>
        </p:spPr>
      </p:pic>
    </p:spTree>
    <p:extLst>
      <p:ext uri="{BB962C8B-B14F-4D97-AF65-F5344CB8AC3E}">
        <p14:creationId xmlns:p14="http://schemas.microsoft.com/office/powerpoint/2010/main" val="3760628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576D7-726D-68B3-0A96-CEC0BF80C6B8}"/>
            </a:ext>
          </a:extLst>
        </p:cNvPr>
        <p:cNvGrpSpPr/>
        <p:nvPr/>
      </p:nvGrpSpPr>
      <p:grpSpPr>
        <a:xfrm>
          <a:off x="0" y="0"/>
          <a:ext cx="0" cy="0"/>
          <a:chOff x="0" y="0"/>
          <a:chExt cx="0" cy="0"/>
        </a:xfrm>
      </p:grpSpPr>
      <p:pic>
        <p:nvPicPr>
          <p:cNvPr id="21" name="Image 20">
            <a:extLst>
              <a:ext uri="{FF2B5EF4-FFF2-40B4-BE49-F238E27FC236}">
                <a16:creationId xmlns:a16="http://schemas.microsoft.com/office/drawing/2014/main" id="{1C228326-134F-AE0D-01AE-7249B412D7E3}"/>
              </a:ext>
            </a:extLst>
          </p:cNvPr>
          <p:cNvPicPr>
            <a:picLocks noChangeAspect="1"/>
          </p:cNvPicPr>
          <p:nvPr/>
        </p:nvPicPr>
        <p:blipFill>
          <a:blip r:embed="rId3"/>
          <a:stretch>
            <a:fillRect/>
          </a:stretch>
        </p:blipFill>
        <p:spPr>
          <a:xfrm>
            <a:off x="8134175" y="2997220"/>
            <a:ext cx="3757106" cy="2520295"/>
          </a:xfrm>
          <a:prstGeom prst="rect">
            <a:avLst/>
          </a:prstGeom>
        </p:spPr>
      </p:pic>
      <p:sp>
        <p:nvSpPr>
          <p:cNvPr id="16" name="Rectangle 15">
            <a:extLst>
              <a:ext uri="{FF2B5EF4-FFF2-40B4-BE49-F238E27FC236}">
                <a16:creationId xmlns:a16="http://schemas.microsoft.com/office/drawing/2014/main" id="{E16272F2-3B72-5604-1CC7-7789F02BCE03}"/>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Fournitures &amp; Services (</a:t>
            </a:r>
            <a:r>
              <a:rPr kumimoji="0" lang="fr-FR" sz="20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UF</a:t>
            </a: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grpSp>
        <p:nvGrpSpPr>
          <p:cNvPr id="5" name="Groupe 4">
            <a:extLst>
              <a:ext uri="{FF2B5EF4-FFF2-40B4-BE49-F238E27FC236}">
                <a16:creationId xmlns:a16="http://schemas.microsoft.com/office/drawing/2014/main" id="{8B477236-1A3D-7FE5-6DBE-4947C113D52E}"/>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8745697D-8223-D155-AE54-2522AE82DEB9}"/>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2BE8AF45-76BA-8298-2966-355D76FE3D67}"/>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3621B037-F636-D45F-5E68-88B3950443F5}"/>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pic>
        <p:nvPicPr>
          <p:cNvPr id="3" name="Image 2">
            <a:extLst>
              <a:ext uri="{FF2B5EF4-FFF2-40B4-BE49-F238E27FC236}">
                <a16:creationId xmlns:a16="http://schemas.microsoft.com/office/drawing/2014/main" id="{12A7B422-352B-86D0-DC10-D013D6E64D1A}"/>
              </a:ext>
            </a:extLst>
          </p:cNvPr>
          <p:cNvPicPr>
            <a:picLocks noChangeAspect="1"/>
          </p:cNvPicPr>
          <p:nvPr/>
        </p:nvPicPr>
        <p:blipFill>
          <a:blip r:embed="rId4"/>
          <a:srcRect r="1749"/>
          <a:stretch/>
        </p:blipFill>
        <p:spPr>
          <a:xfrm>
            <a:off x="1315107" y="1187785"/>
            <a:ext cx="7003704" cy="4482430"/>
          </a:xfrm>
          <a:prstGeom prst="rect">
            <a:avLst/>
          </a:prstGeom>
        </p:spPr>
      </p:pic>
      <p:sp>
        <p:nvSpPr>
          <p:cNvPr id="8" name="Ellipse 7">
            <a:extLst>
              <a:ext uri="{FF2B5EF4-FFF2-40B4-BE49-F238E27FC236}">
                <a16:creationId xmlns:a16="http://schemas.microsoft.com/office/drawing/2014/main" id="{A1FE3D44-B986-A256-F262-E843DE8DA041}"/>
              </a:ext>
            </a:extLst>
          </p:cNvPr>
          <p:cNvSpPr/>
          <p:nvPr/>
        </p:nvSpPr>
        <p:spPr bwMode="auto">
          <a:xfrm>
            <a:off x="391582" y="985648"/>
            <a:ext cx="8975442" cy="5182324"/>
          </a:xfrm>
          <a:prstGeom prst="ellipse">
            <a:avLst/>
          </a:prstGeom>
          <a:noFill/>
          <a:ln w="9525" cap="flat" cmpd="sng" algn="ctr">
            <a:solidFill>
              <a:schemeClr val="tx1"/>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18" name="ZoneTexte 17">
            <a:extLst>
              <a:ext uri="{FF2B5EF4-FFF2-40B4-BE49-F238E27FC236}">
                <a16:creationId xmlns:a16="http://schemas.microsoft.com/office/drawing/2014/main" id="{90E6D65F-9F40-DD17-DA7B-A91EFA49DC0E}"/>
              </a:ext>
            </a:extLst>
          </p:cNvPr>
          <p:cNvSpPr txBox="1"/>
          <p:nvPr/>
        </p:nvSpPr>
        <p:spPr>
          <a:xfrm>
            <a:off x="6901327" y="2735610"/>
            <a:ext cx="2465696" cy="523220"/>
          </a:xfrm>
          <a:prstGeom prst="rect">
            <a:avLst/>
          </a:prstGeom>
          <a:noFill/>
        </p:spPr>
        <p:txBody>
          <a:bodyPr wrap="square" rtlCol="0">
            <a:spAutoFit/>
          </a:bodyPr>
          <a:lstStyle/>
          <a:p>
            <a:pPr algn="ctr"/>
            <a:r>
              <a:rPr lang="fr-FR" sz="1400" b="1" dirty="0">
                <a:latin typeface="Century Gothic" panose="020B0502020202020204" pitchFamily="34" charset="0"/>
              </a:rPr>
              <a:t>Besoins homogènes</a:t>
            </a:r>
          </a:p>
          <a:p>
            <a:pPr algn="ctr"/>
            <a:r>
              <a:rPr lang="fr-FR" sz="1400" b="1" dirty="0" err="1">
                <a:latin typeface="Century Gothic" panose="020B0502020202020204" pitchFamily="34" charset="0"/>
              </a:rPr>
              <a:t>UF</a:t>
            </a:r>
            <a:r>
              <a:rPr lang="fr-FR" sz="1400" b="1" dirty="0">
                <a:latin typeface="Century Gothic" panose="020B0502020202020204" pitchFamily="34" charset="0"/>
              </a:rPr>
              <a:t> « Arbre de Noël 2024 »</a:t>
            </a:r>
          </a:p>
        </p:txBody>
      </p:sp>
      <p:sp>
        <p:nvSpPr>
          <p:cNvPr id="19" name="ZoneTexte 18">
            <a:extLst>
              <a:ext uri="{FF2B5EF4-FFF2-40B4-BE49-F238E27FC236}">
                <a16:creationId xmlns:a16="http://schemas.microsoft.com/office/drawing/2014/main" id="{3E7B4C39-1E8E-6FFD-EB39-C6BECC78D875}"/>
              </a:ext>
            </a:extLst>
          </p:cNvPr>
          <p:cNvSpPr txBox="1"/>
          <p:nvPr/>
        </p:nvSpPr>
        <p:spPr>
          <a:xfrm>
            <a:off x="9485590" y="1332895"/>
            <a:ext cx="2287125" cy="1600438"/>
          </a:xfrm>
          <a:prstGeom prst="rect">
            <a:avLst/>
          </a:prstGeom>
          <a:noFill/>
        </p:spPr>
        <p:txBody>
          <a:bodyPr wrap="square" rtlCol="0">
            <a:spAutoFit/>
          </a:bodyPr>
          <a:lstStyle/>
          <a:p>
            <a:pPr algn="ctr"/>
            <a:r>
              <a:rPr lang="fr-FR" sz="1400" b="1" dirty="0">
                <a:latin typeface="Century Gothic" panose="020B0502020202020204" pitchFamily="34" charset="0"/>
              </a:rPr>
              <a:t>Hors </a:t>
            </a:r>
            <a:r>
              <a:rPr lang="fr-FR" sz="1400" b="1" dirty="0" err="1">
                <a:latin typeface="Century Gothic" panose="020B0502020202020204" pitchFamily="34" charset="0"/>
              </a:rPr>
              <a:t>UF</a:t>
            </a:r>
            <a:r>
              <a:rPr lang="fr-FR" sz="1400" b="1" dirty="0">
                <a:latin typeface="Century Gothic" panose="020B0502020202020204" pitchFamily="34" charset="0"/>
              </a:rPr>
              <a:t> </a:t>
            </a:r>
          </a:p>
          <a:p>
            <a:pPr algn="ctr"/>
            <a:r>
              <a:rPr lang="fr-FR" sz="1400" b="1" dirty="0">
                <a:latin typeface="Century Gothic" panose="020B0502020202020204" pitchFamily="34" charset="0"/>
              </a:rPr>
              <a:t>Arbre de Noël 2024</a:t>
            </a:r>
          </a:p>
          <a:p>
            <a:pPr marL="285750" indent="-285750" algn="ctr">
              <a:buFont typeface="Wingdings" panose="05000000000000000000" pitchFamily="2" charset="2"/>
              <a:buChar char="à"/>
            </a:pPr>
            <a:r>
              <a:rPr lang="fr-FR" sz="1400" b="1" dirty="0" err="1">
                <a:latin typeface="Century Gothic" panose="020B0502020202020204" pitchFamily="34" charset="0"/>
                <a:sym typeface="Wingdings" panose="05000000000000000000" pitchFamily="2" charset="2"/>
              </a:rPr>
              <a:t>UF</a:t>
            </a:r>
            <a:r>
              <a:rPr lang="fr-FR" sz="1400" b="1" dirty="0">
                <a:latin typeface="Century Gothic" panose="020B0502020202020204" pitchFamily="34" charset="0"/>
                <a:sym typeface="Wingdings" panose="05000000000000000000" pitchFamily="2" charset="2"/>
              </a:rPr>
              <a:t> « Lapin de Pâques 2025 »</a:t>
            </a:r>
          </a:p>
          <a:p>
            <a:pPr algn="ctr"/>
            <a:r>
              <a:rPr lang="fr-FR" sz="1400" b="1" dirty="0">
                <a:latin typeface="Century Gothic" panose="020B0502020202020204" pitchFamily="34" charset="0"/>
              </a:rPr>
              <a:t>Pas d’homogénéité même si CP communes (spectacle) </a:t>
            </a:r>
          </a:p>
        </p:txBody>
      </p:sp>
      <p:sp>
        <p:nvSpPr>
          <p:cNvPr id="22" name="ZoneTexte 21">
            <a:extLst>
              <a:ext uri="{FF2B5EF4-FFF2-40B4-BE49-F238E27FC236}">
                <a16:creationId xmlns:a16="http://schemas.microsoft.com/office/drawing/2014/main" id="{72FCD7E5-E2EF-127F-F9EB-C24A757D3046}"/>
              </a:ext>
            </a:extLst>
          </p:cNvPr>
          <p:cNvSpPr txBox="1"/>
          <p:nvPr/>
        </p:nvSpPr>
        <p:spPr>
          <a:xfrm>
            <a:off x="306121" y="1037372"/>
            <a:ext cx="2287125" cy="353943"/>
          </a:xfrm>
          <a:prstGeom prst="rect">
            <a:avLst/>
          </a:prstGeom>
          <a:noFill/>
        </p:spPr>
        <p:txBody>
          <a:bodyPr wrap="square" rtlCol="0">
            <a:spAutoFit/>
          </a:bodyPr>
          <a:lstStyle/>
          <a:p>
            <a:pPr algn="ctr"/>
            <a:r>
              <a:rPr lang="fr-FR" sz="1700" u="sng" dirty="0">
                <a:latin typeface="Century Gothic" panose="020B0502020202020204" pitchFamily="34" charset="0"/>
              </a:rPr>
              <a:t>Exemple :</a:t>
            </a:r>
          </a:p>
        </p:txBody>
      </p:sp>
    </p:spTree>
    <p:extLst>
      <p:ext uri="{BB962C8B-B14F-4D97-AF65-F5344CB8AC3E}">
        <p14:creationId xmlns:p14="http://schemas.microsoft.com/office/powerpoint/2010/main" val="1333892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8E27D-8070-B407-9FDD-E3AE95A33662}"/>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BCEB9B9-EE31-62BE-3EF7-9CB0A926243E}"/>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Cas particulier des prestations intellectuelles</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EBA1A3F5-8BAD-232D-B3DB-EB08B0079E1D}"/>
              </a:ext>
            </a:extLst>
          </p:cNvPr>
          <p:cNvSpPr txBox="1"/>
          <p:nvPr/>
        </p:nvSpPr>
        <p:spPr>
          <a:xfrm>
            <a:off x="662749" y="1187568"/>
            <a:ext cx="10934519" cy="4785926"/>
          </a:xfrm>
          <a:prstGeom prst="rect">
            <a:avLst/>
          </a:prstGeom>
          <a:noFill/>
        </p:spPr>
        <p:txBody>
          <a:bodyPr wrap="square" rtlCol="0">
            <a:spAutoFit/>
          </a:bodyPr>
          <a:lstStyle/>
          <a:p>
            <a:pPr algn="just"/>
            <a:r>
              <a:rPr kumimoji="0" lang="fr-FR" sz="1600" b="0" i="0" u="none" strike="noStrike" kern="1200" cap="none" spc="0" normalizeH="0" baseline="0" noProof="0" dirty="0">
                <a:ln>
                  <a:noFill/>
                </a:ln>
                <a:solidFill>
                  <a:srgbClr val="000000"/>
                </a:solidFill>
                <a:effectLst/>
                <a:uLnTx/>
                <a:uFillTx/>
                <a:latin typeface="Arial" charset="0"/>
                <a:ea typeface="+mn-ea"/>
                <a:cs typeface="+mn-cs"/>
                <a:hlinkClick r:id="rId3"/>
              </a:rPr>
              <a:t>Rép. Min. du 17 nov. 2009 - JOAN p 10909</a:t>
            </a:r>
            <a:endParaRPr lang="fr-FR" sz="1600" dirty="0"/>
          </a:p>
          <a:p>
            <a:pPr algn="just"/>
            <a:endParaRPr lang="fr-FR" sz="1600" dirty="0"/>
          </a:p>
          <a:p>
            <a:pPr algn="just"/>
            <a:r>
              <a:rPr lang="fr-FR" sz="1600" b="1" dirty="0">
                <a:solidFill>
                  <a:srgbClr val="FFCC00"/>
                </a:solidFill>
              </a:rPr>
              <a:t>1) </a:t>
            </a:r>
            <a:r>
              <a:rPr lang="fr-FR" sz="1600" b="1" dirty="0"/>
              <a:t>L’acheteur doit s’interroger sur l’existence d’une finalité commune aux prestations de service</a:t>
            </a:r>
          </a:p>
          <a:p>
            <a:pPr algn="just"/>
            <a:endParaRPr lang="fr-FR" sz="1600" dirty="0"/>
          </a:p>
          <a:p>
            <a:pPr algn="just"/>
            <a:r>
              <a:rPr lang="fr-FR" sz="1600" b="1" dirty="0">
                <a:solidFill>
                  <a:srgbClr val="FFCC00"/>
                </a:solidFill>
              </a:rPr>
              <a:t>2) </a:t>
            </a:r>
            <a:r>
              <a:rPr lang="fr-FR" sz="1600" u="sng" dirty="0"/>
              <a:t>À ce titre, la MOE est distincte des autres prestations de service liées à une opération de travaux</a:t>
            </a:r>
            <a:r>
              <a:rPr lang="fr-FR" sz="1600" dirty="0"/>
              <a:t>, car elle seule concoure directement à la réalisation de l’ouvrage</a:t>
            </a:r>
          </a:p>
          <a:p>
            <a:pPr algn="just"/>
            <a:r>
              <a:rPr lang="fr-FR" sz="1600" dirty="0"/>
              <a:t>En revanche l’ensemble des missions de MOE, y compris les missions complémentaires ont cette même finalité </a:t>
            </a:r>
            <a:br>
              <a:rPr lang="fr-FR" sz="1600" dirty="0"/>
            </a:br>
            <a:r>
              <a:rPr lang="fr-FR" sz="1600" dirty="0"/>
              <a:t>(et constituent de toute façon un service homogène selon une logique métier car les opérateurs se regroupent…).</a:t>
            </a:r>
          </a:p>
          <a:p>
            <a:pPr algn="just"/>
            <a:endParaRPr lang="fr-FR" sz="1600" dirty="0"/>
          </a:p>
          <a:p>
            <a:pPr algn="just"/>
            <a:r>
              <a:rPr lang="fr-FR" sz="1600" b="1" dirty="0">
                <a:solidFill>
                  <a:srgbClr val="FFCC00"/>
                </a:solidFill>
              </a:rPr>
              <a:t>3) </a:t>
            </a:r>
            <a:r>
              <a:rPr lang="fr-FR" sz="1600" b="1" dirty="0"/>
              <a:t>Sauf finalité commune, l’acheteur doit s’interroger sur les caractéristiques propres des services selon une logique de métiers</a:t>
            </a:r>
          </a:p>
          <a:p>
            <a:pPr algn="just"/>
            <a:endParaRPr lang="fr-FR" sz="1600" dirty="0"/>
          </a:p>
          <a:p>
            <a:pPr algn="just"/>
            <a:r>
              <a:rPr lang="fr-FR" sz="1600" b="1" dirty="0">
                <a:solidFill>
                  <a:srgbClr val="FFCC00"/>
                </a:solidFill>
              </a:rPr>
              <a:t>4) </a:t>
            </a:r>
            <a:r>
              <a:rPr lang="fr-FR" sz="1600" u="sng" dirty="0"/>
              <a:t>À ce titre, l'assurance, la programmation, le contrôle technique et la coordination en matière de sécurité et de santé apparaissent comme distinctes</a:t>
            </a:r>
            <a:r>
              <a:rPr lang="fr-FR" sz="1600" dirty="0"/>
              <a:t> les unes des autres car elles obéissent à des logiques métiers propres. </a:t>
            </a:r>
          </a:p>
          <a:p>
            <a:pPr algn="just"/>
            <a:endParaRPr lang="fr-FR" sz="1600" dirty="0"/>
          </a:p>
          <a:p>
            <a:pPr algn="just"/>
            <a:r>
              <a:rPr lang="fr-FR" sz="1600" b="1" dirty="0">
                <a:solidFill>
                  <a:srgbClr val="FFCC00"/>
                </a:solidFill>
              </a:rPr>
              <a:t>5) </a:t>
            </a:r>
            <a:r>
              <a:rPr lang="fr-FR" sz="1600" dirty="0"/>
              <a:t>Autour d’une opération de travaux, </a:t>
            </a:r>
            <a:r>
              <a:rPr lang="fr-FR" sz="1600" u="sng" dirty="0"/>
              <a:t>il n’est pas possible identifier plusieurs services homogènes en fonction du déroulement chronologique de l'opération</a:t>
            </a:r>
            <a:r>
              <a:rPr lang="fr-FR" sz="1600" dirty="0"/>
              <a:t> (études de faisabilité initiale, conception de l'ouvrage, suivi des travaux) car cela procède d'une division qui ne prend pas en compte les notions de caractéristiques propres et d'unité fonctionnelle. </a:t>
            </a:r>
          </a:p>
          <a:p>
            <a:pPr algn="just"/>
            <a:r>
              <a:rPr lang="fr-FR" sz="1600" dirty="0"/>
              <a:t>Or, </a:t>
            </a:r>
            <a:r>
              <a:rPr lang="fr-FR" sz="1600" b="1" dirty="0"/>
              <a:t>le code interdit de se fonder sur d’autres notions</a:t>
            </a:r>
            <a:r>
              <a:rPr lang="fr-FR" sz="1600" dirty="0"/>
              <a:t>.</a:t>
            </a:r>
            <a:endParaRPr lang="fr-FR" sz="1700" dirty="0"/>
          </a:p>
        </p:txBody>
      </p:sp>
      <p:grpSp>
        <p:nvGrpSpPr>
          <p:cNvPr id="5" name="Groupe 4">
            <a:extLst>
              <a:ext uri="{FF2B5EF4-FFF2-40B4-BE49-F238E27FC236}">
                <a16:creationId xmlns:a16="http://schemas.microsoft.com/office/drawing/2014/main" id="{4CCD1DBA-0C98-B2DA-3776-88E6496B3612}"/>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3A15DCDC-2DCF-887D-9803-832ED34418E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9D77BBE7-36AE-B962-1DA0-258272FAF12A}"/>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BF1BBBE0-9749-B504-227C-F8A217ED0834}"/>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3289174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6D1E8-A348-42C5-CE73-118BF50B8691}"/>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9F12A5B-5ACD-490F-5D7A-A5D49F46AF24}"/>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Cas particulier des prestations intellectuelles</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grpSp>
        <p:nvGrpSpPr>
          <p:cNvPr id="5" name="Groupe 4">
            <a:extLst>
              <a:ext uri="{FF2B5EF4-FFF2-40B4-BE49-F238E27FC236}">
                <a16:creationId xmlns:a16="http://schemas.microsoft.com/office/drawing/2014/main" id="{E97C7F7D-A151-75E2-B746-CD6A98CC782E}"/>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35F89CC7-5DBC-AA45-A3BB-124EB1A06521}"/>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9ADF15AD-B022-281F-D920-841449375CB2}"/>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030E3DDB-34CB-5721-7925-EFD77BACDF3F}"/>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OBJET DU MARCHÉ</a:t>
            </a:r>
            <a:endParaRPr lang="fr-FR" sz="1200" b="1" dirty="0">
              <a:solidFill>
                <a:srgbClr val="FFFFFF"/>
              </a:solidFill>
              <a:latin typeface="Century Gothic" panose="020B0502020202020204" pitchFamily="34" charset="0"/>
            </a:endParaRPr>
          </a:p>
        </p:txBody>
      </p:sp>
      <p:pic>
        <p:nvPicPr>
          <p:cNvPr id="12" name="Image 11">
            <a:extLst>
              <a:ext uri="{FF2B5EF4-FFF2-40B4-BE49-F238E27FC236}">
                <a16:creationId xmlns:a16="http://schemas.microsoft.com/office/drawing/2014/main" id="{8BCD51C6-6B17-C757-D7A6-8D3E1C38B2B1}"/>
              </a:ext>
            </a:extLst>
          </p:cNvPr>
          <p:cNvPicPr>
            <a:picLocks noChangeAspect="1"/>
          </p:cNvPicPr>
          <p:nvPr/>
        </p:nvPicPr>
        <p:blipFill>
          <a:blip r:embed="rId3"/>
          <a:stretch>
            <a:fillRect/>
          </a:stretch>
        </p:blipFill>
        <p:spPr>
          <a:xfrm>
            <a:off x="6840648" y="960938"/>
            <a:ext cx="4813608" cy="2503077"/>
          </a:xfrm>
          <a:prstGeom prst="rect">
            <a:avLst/>
          </a:prstGeom>
        </p:spPr>
      </p:pic>
      <p:pic>
        <p:nvPicPr>
          <p:cNvPr id="17" name="Image 16">
            <a:extLst>
              <a:ext uri="{FF2B5EF4-FFF2-40B4-BE49-F238E27FC236}">
                <a16:creationId xmlns:a16="http://schemas.microsoft.com/office/drawing/2014/main" id="{176474C9-DB82-463E-F67F-081DDBF1870C}"/>
              </a:ext>
            </a:extLst>
          </p:cNvPr>
          <p:cNvPicPr>
            <a:picLocks noChangeAspect="1"/>
          </p:cNvPicPr>
          <p:nvPr/>
        </p:nvPicPr>
        <p:blipFill>
          <a:blip r:embed="rId4"/>
          <a:stretch>
            <a:fillRect/>
          </a:stretch>
        </p:blipFill>
        <p:spPr>
          <a:xfrm>
            <a:off x="395300" y="1554856"/>
            <a:ext cx="2108766" cy="1997779"/>
          </a:xfrm>
          <a:prstGeom prst="rect">
            <a:avLst/>
          </a:prstGeom>
        </p:spPr>
      </p:pic>
      <p:pic>
        <p:nvPicPr>
          <p:cNvPr id="19" name="Image 18">
            <a:extLst>
              <a:ext uri="{FF2B5EF4-FFF2-40B4-BE49-F238E27FC236}">
                <a16:creationId xmlns:a16="http://schemas.microsoft.com/office/drawing/2014/main" id="{394413F8-16E9-932E-8BBD-0535C02C958D}"/>
              </a:ext>
            </a:extLst>
          </p:cNvPr>
          <p:cNvPicPr>
            <a:picLocks noChangeAspect="1"/>
          </p:cNvPicPr>
          <p:nvPr/>
        </p:nvPicPr>
        <p:blipFill>
          <a:blip r:embed="rId5"/>
          <a:stretch>
            <a:fillRect/>
          </a:stretch>
        </p:blipFill>
        <p:spPr>
          <a:xfrm>
            <a:off x="6956312" y="3809756"/>
            <a:ext cx="2397831" cy="2241694"/>
          </a:xfrm>
          <a:prstGeom prst="rect">
            <a:avLst/>
          </a:prstGeom>
        </p:spPr>
      </p:pic>
      <p:pic>
        <p:nvPicPr>
          <p:cNvPr id="21" name="Image 20">
            <a:extLst>
              <a:ext uri="{FF2B5EF4-FFF2-40B4-BE49-F238E27FC236}">
                <a16:creationId xmlns:a16="http://schemas.microsoft.com/office/drawing/2014/main" id="{14E120F2-1AF9-B81D-9BFA-361A04643549}"/>
              </a:ext>
            </a:extLst>
          </p:cNvPr>
          <p:cNvPicPr>
            <a:picLocks noChangeAspect="1"/>
          </p:cNvPicPr>
          <p:nvPr/>
        </p:nvPicPr>
        <p:blipFill>
          <a:blip r:embed="rId6"/>
          <a:stretch>
            <a:fillRect/>
          </a:stretch>
        </p:blipFill>
        <p:spPr>
          <a:xfrm>
            <a:off x="9716981" y="3720201"/>
            <a:ext cx="2294592" cy="2272634"/>
          </a:xfrm>
          <a:prstGeom prst="rect">
            <a:avLst/>
          </a:prstGeom>
        </p:spPr>
      </p:pic>
      <p:sp>
        <p:nvSpPr>
          <p:cNvPr id="23" name="Rectangle 22">
            <a:extLst>
              <a:ext uri="{FF2B5EF4-FFF2-40B4-BE49-F238E27FC236}">
                <a16:creationId xmlns:a16="http://schemas.microsoft.com/office/drawing/2014/main" id="{1D907753-23E3-0009-FDDF-77EA1497DEE8}"/>
              </a:ext>
            </a:extLst>
          </p:cNvPr>
          <p:cNvSpPr/>
          <p:nvPr/>
        </p:nvSpPr>
        <p:spPr bwMode="auto">
          <a:xfrm>
            <a:off x="395299" y="1478880"/>
            <a:ext cx="2157633" cy="2122106"/>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24" name="Rectangle 23">
            <a:extLst>
              <a:ext uri="{FF2B5EF4-FFF2-40B4-BE49-F238E27FC236}">
                <a16:creationId xmlns:a16="http://schemas.microsoft.com/office/drawing/2014/main" id="{77697860-8E4F-7147-8817-654B0C3F957A}"/>
              </a:ext>
            </a:extLst>
          </p:cNvPr>
          <p:cNvSpPr/>
          <p:nvPr/>
        </p:nvSpPr>
        <p:spPr bwMode="auto">
          <a:xfrm>
            <a:off x="6840648" y="3720201"/>
            <a:ext cx="2513495" cy="2420806"/>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25" name="Rectangle 24">
            <a:extLst>
              <a:ext uri="{FF2B5EF4-FFF2-40B4-BE49-F238E27FC236}">
                <a16:creationId xmlns:a16="http://schemas.microsoft.com/office/drawing/2014/main" id="{0FA889D6-D935-A1A9-C731-E7CFD2A12F5F}"/>
              </a:ext>
            </a:extLst>
          </p:cNvPr>
          <p:cNvSpPr/>
          <p:nvPr/>
        </p:nvSpPr>
        <p:spPr bwMode="auto">
          <a:xfrm>
            <a:off x="9716981" y="3720201"/>
            <a:ext cx="2294592" cy="2420805"/>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pic>
        <p:nvPicPr>
          <p:cNvPr id="28" name="Image 27">
            <a:extLst>
              <a:ext uri="{FF2B5EF4-FFF2-40B4-BE49-F238E27FC236}">
                <a16:creationId xmlns:a16="http://schemas.microsoft.com/office/drawing/2014/main" id="{E92C2F8E-351D-BFF6-4C28-D3D5BA8E7D0B}"/>
              </a:ext>
            </a:extLst>
          </p:cNvPr>
          <p:cNvPicPr>
            <a:picLocks noChangeAspect="1"/>
          </p:cNvPicPr>
          <p:nvPr/>
        </p:nvPicPr>
        <p:blipFill>
          <a:blip r:embed="rId7"/>
          <a:stretch>
            <a:fillRect/>
          </a:stretch>
        </p:blipFill>
        <p:spPr>
          <a:xfrm>
            <a:off x="2819222" y="1037372"/>
            <a:ext cx="3587781" cy="2419190"/>
          </a:xfrm>
          <a:prstGeom prst="rect">
            <a:avLst/>
          </a:prstGeom>
        </p:spPr>
      </p:pic>
      <p:sp>
        <p:nvSpPr>
          <p:cNvPr id="26" name="Rectangle 25">
            <a:extLst>
              <a:ext uri="{FF2B5EF4-FFF2-40B4-BE49-F238E27FC236}">
                <a16:creationId xmlns:a16="http://schemas.microsoft.com/office/drawing/2014/main" id="{97406305-8B81-43AA-F80D-083EBF79B2E2}"/>
              </a:ext>
            </a:extLst>
          </p:cNvPr>
          <p:cNvSpPr/>
          <p:nvPr/>
        </p:nvSpPr>
        <p:spPr bwMode="auto">
          <a:xfrm>
            <a:off x="2830246" y="922881"/>
            <a:ext cx="3565735" cy="2670322"/>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29" name="Rectangle 28">
            <a:extLst>
              <a:ext uri="{FF2B5EF4-FFF2-40B4-BE49-F238E27FC236}">
                <a16:creationId xmlns:a16="http://schemas.microsoft.com/office/drawing/2014/main" id="{51066B8A-E2CA-4AFB-CCA2-5B2C342FD451}"/>
              </a:ext>
            </a:extLst>
          </p:cNvPr>
          <p:cNvSpPr/>
          <p:nvPr/>
        </p:nvSpPr>
        <p:spPr bwMode="auto">
          <a:xfrm>
            <a:off x="6574359" y="886174"/>
            <a:ext cx="5346186" cy="2627242"/>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31" name="ZoneTexte 30">
            <a:extLst>
              <a:ext uri="{FF2B5EF4-FFF2-40B4-BE49-F238E27FC236}">
                <a16:creationId xmlns:a16="http://schemas.microsoft.com/office/drawing/2014/main" id="{1D919749-2DCC-23E5-4440-E5727FAB767F}"/>
              </a:ext>
            </a:extLst>
          </p:cNvPr>
          <p:cNvSpPr txBox="1"/>
          <p:nvPr/>
        </p:nvSpPr>
        <p:spPr>
          <a:xfrm>
            <a:off x="306121" y="1037372"/>
            <a:ext cx="2287125" cy="353943"/>
          </a:xfrm>
          <a:prstGeom prst="rect">
            <a:avLst/>
          </a:prstGeom>
          <a:noFill/>
        </p:spPr>
        <p:txBody>
          <a:bodyPr wrap="square" rtlCol="0">
            <a:spAutoFit/>
          </a:bodyPr>
          <a:lstStyle/>
          <a:p>
            <a:pPr algn="ctr"/>
            <a:r>
              <a:rPr lang="fr-FR" sz="1700" u="sng" dirty="0">
                <a:latin typeface="Century Gothic" panose="020B0502020202020204" pitchFamily="34" charset="0"/>
              </a:rPr>
              <a:t>Exemple :</a:t>
            </a:r>
          </a:p>
        </p:txBody>
      </p:sp>
      <p:pic>
        <p:nvPicPr>
          <p:cNvPr id="32" name="Image 31">
            <a:extLst>
              <a:ext uri="{FF2B5EF4-FFF2-40B4-BE49-F238E27FC236}">
                <a16:creationId xmlns:a16="http://schemas.microsoft.com/office/drawing/2014/main" id="{B0800C91-60EF-9C78-2103-905D48D4CDEC}"/>
              </a:ext>
            </a:extLst>
          </p:cNvPr>
          <p:cNvPicPr>
            <a:picLocks noChangeAspect="1"/>
          </p:cNvPicPr>
          <p:nvPr/>
        </p:nvPicPr>
        <p:blipFill>
          <a:blip r:embed="rId8"/>
          <a:stretch>
            <a:fillRect/>
          </a:stretch>
        </p:blipFill>
        <p:spPr>
          <a:xfrm>
            <a:off x="396336" y="3873515"/>
            <a:ext cx="5923871" cy="2084325"/>
          </a:xfrm>
          <a:prstGeom prst="rect">
            <a:avLst/>
          </a:prstGeom>
        </p:spPr>
      </p:pic>
      <p:sp>
        <p:nvSpPr>
          <p:cNvPr id="33" name="Rectangle 32">
            <a:extLst>
              <a:ext uri="{FF2B5EF4-FFF2-40B4-BE49-F238E27FC236}">
                <a16:creationId xmlns:a16="http://schemas.microsoft.com/office/drawing/2014/main" id="{DD114032-C290-2810-2541-BFEE09EE0F83}"/>
              </a:ext>
            </a:extLst>
          </p:cNvPr>
          <p:cNvSpPr/>
          <p:nvPr/>
        </p:nvSpPr>
        <p:spPr bwMode="auto">
          <a:xfrm>
            <a:off x="396336" y="3798516"/>
            <a:ext cx="6010667" cy="2317353"/>
          </a:xfrm>
          <a:prstGeom prst="rect">
            <a:avLst/>
          </a:prstGeom>
          <a:noFill/>
          <a:ln w="9525" cap="flat" cmpd="sng" algn="ctr">
            <a:solidFill>
              <a:srgbClr val="0E1E20"/>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07692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515100"/>
          </a:xfrm>
          <a:prstGeom prst="rect">
            <a:avLst/>
          </a:prstGeom>
        </p:spPr>
      </p:pic>
      <p:grpSp>
        <p:nvGrpSpPr>
          <p:cNvPr id="10" name="Groupe 9"/>
          <p:cNvGrpSpPr/>
          <p:nvPr/>
        </p:nvGrpSpPr>
        <p:grpSpPr>
          <a:xfrm>
            <a:off x="0" y="6478964"/>
            <a:ext cx="12192000" cy="406420"/>
            <a:chOff x="-1524000" y="1294388"/>
            <a:chExt cx="12192000" cy="406420"/>
          </a:xfrm>
        </p:grpSpPr>
        <p:sp>
          <p:nvSpPr>
            <p:cNvPr id="11" name="Rectangle 10"/>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p:cNvSpPr/>
          <p:nvPr/>
        </p:nvSpPr>
        <p:spPr bwMode="auto">
          <a:xfrm>
            <a:off x="3186545" y="3380510"/>
            <a:ext cx="8562110"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r>
              <a:rPr lang="fr-FR" sz="44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 la computation selon les modalités de l’achat</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688664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Niveau d’appréciation du besoin (Infra)</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p:cNvSpPr txBox="1"/>
          <p:nvPr/>
        </p:nvSpPr>
        <p:spPr>
          <a:xfrm>
            <a:off x="662749" y="1187568"/>
            <a:ext cx="10866502" cy="4909806"/>
          </a:xfrm>
          <a:prstGeom prst="rect">
            <a:avLst/>
          </a:prstGeom>
          <a:noFill/>
        </p:spPr>
        <p:txBody>
          <a:bodyPr wrap="square" rtlCol="0">
            <a:spAutoFit/>
          </a:bodyPr>
          <a:lstStyle/>
          <a:p>
            <a:pPr algn="just"/>
            <a:r>
              <a:rPr lang="fr-FR" sz="1700" b="1" dirty="0">
                <a:solidFill>
                  <a:srgbClr val="FFCC00"/>
                </a:solidFill>
              </a:rPr>
              <a:t>Article R 2121-2</a:t>
            </a:r>
          </a:p>
          <a:p>
            <a:pPr algn="just"/>
            <a:endParaRPr lang="fr-FR" sz="1700" dirty="0"/>
          </a:p>
          <a:p>
            <a:pPr algn="just">
              <a:lnSpc>
                <a:spcPct val="110000"/>
              </a:lnSpc>
            </a:pPr>
            <a:r>
              <a:rPr lang="fr-FR" sz="1700" dirty="0">
                <a:solidFill>
                  <a:schemeClr val="bg1">
                    <a:lumMod val="50000"/>
                  </a:schemeClr>
                </a:solidFill>
              </a:rPr>
              <a:t>Lorsqu’un acheteur est composé d’unités opérationnelles distinctes, la valeur totale estimée des marchés passés pour les besoins des différentes unités opérationnelles est prise en compte. </a:t>
            </a:r>
          </a:p>
          <a:p>
            <a:pPr algn="just">
              <a:lnSpc>
                <a:spcPct val="110000"/>
              </a:lnSpc>
            </a:pPr>
            <a:endParaRPr lang="fr-FR" sz="1700" dirty="0">
              <a:solidFill>
                <a:schemeClr val="bg1">
                  <a:lumMod val="50000"/>
                </a:schemeClr>
              </a:solidFill>
            </a:endParaRPr>
          </a:p>
          <a:p>
            <a:pPr algn="just">
              <a:lnSpc>
                <a:spcPct val="110000"/>
              </a:lnSpc>
            </a:pPr>
            <a:r>
              <a:rPr lang="fr-FR" sz="1700" dirty="0">
                <a:solidFill>
                  <a:schemeClr val="bg1">
                    <a:lumMod val="50000"/>
                  </a:schemeClr>
                </a:solidFill>
              </a:rPr>
              <a:t>Toutefois, lorsqu’une unité opérationnelle est responsable de manière autonome de ses marchés ou de certaines catégories d’entre eux, la valeur du besoin peut être estimée au niveau de l’unité en question.</a:t>
            </a:r>
          </a:p>
          <a:p>
            <a:pPr algn="just">
              <a:lnSpc>
                <a:spcPct val="110000"/>
              </a:lnSpc>
            </a:pPr>
            <a:endParaRPr lang="fr-FR" sz="1700" dirty="0">
              <a:solidFill>
                <a:schemeClr val="bg1">
                  <a:lumMod val="50000"/>
                </a:schemeClr>
              </a:solidFill>
            </a:endParaRPr>
          </a:p>
          <a:p>
            <a:pPr algn="just">
              <a:lnSpc>
                <a:spcPct val="110000"/>
              </a:lnSpc>
            </a:pPr>
            <a:r>
              <a:rPr lang="fr-FR" sz="1700" dirty="0"/>
              <a:t>Les </a:t>
            </a:r>
            <a:r>
              <a:rPr lang="fr-FR" sz="1700" b="1" dirty="0">
                <a:solidFill>
                  <a:srgbClr val="FFCC00"/>
                </a:solidFill>
              </a:rPr>
              <a:t>unités opérationnelles distinctes </a:t>
            </a:r>
            <a:r>
              <a:rPr lang="fr-FR" sz="1700" dirty="0"/>
              <a:t>sont des subdivisions, des « entités achat » aux </a:t>
            </a:r>
            <a:r>
              <a:rPr lang="fr-FR" sz="1700" b="1" dirty="0"/>
              <a:t>besoins diversifiés </a:t>
            </a:r>
            <a:r>
              <a:rPr lang="fr-FR" sz="1700" dirty="0"/>
              <a:t>et qui coexistent au sein de l’acheteur.</a:t>
            </a:r>
          </a:p>
          <a:p>
            <a:pPr algn="just">
              <a:lnSpc>
                <a:spcPct val="110000"/>
              </a:lnSpc>
            </a:pPr>
            <a:r>
              <a:rPr lang="fr-FR" sz="1700" dirty="0"/>
              <a:t>Indice </a:t>
            </a:r>
            <a:r>
              <a:rPr lang="fr-FR" sz="1700" dirty="0">
                <a:sym typeface="Wingdings" panose="05000000000000000000" pitchFamily="2" charset="2"/>
              </a:rPr>
              <a:t> </a:t>
            </a:r>
            <a:r>
              <a:rPr lang="fr-FR" sz="1700" b="1" dirty="0">
                <a:sym typeface="Wingdings" panose="05000000000000000000" pitchFamily="2" charset="2"/>
              </a:rPr>
              <a:t>SIRET distinct</a:t>
            </a:r>
          </a:p>
          <a:p>
            <a:pPr algn="just">
              <a:lnSpc>
                <a:spcPct val="110000"/>
              </a:lnSpc>
            </a:pPr>
            <a:endParaRPr lang="fr-FR" sz="1700" dirty="0">
              <a:sym typeface="Wingdings" panose="05000000000000000000" pitchFamily="2" charset="2"/>
            </a:endParaRPr>
          </a:p>
          <a:p>
            <a:pPr algn="just">
              <a:lnSpc>
                <a:spcPct val="110000"/>
              </a:lnSpc>
            </a:pPr>
            <a:r>
              <a:rPr lang="fr-FR" sz="1700" dirty="0">
                <a:sym typeface="Wingdings" panose="05000000000000000000" pitchFamily="2" charset="2"/>
              </a:rPr>
              <a:t>Il ne suffit pas d’être une UOD, il faut par ailleurs </a:t>
            </a:r>
            <a:r>
              <a:rPr lang="fr-FR" sz="1700" b="1" dirty="0">
                <a:sym typeface="Wingdings" panose="05000000000000000000" pitchFamily="2" charset="2"/>
              </a:rPr>
              <a:t>que le budget soit autonome </a:t>
            </a:r>
            <a:r>
              <a:rPr lang="fr-FR" sz="1700" dirty="0">
                <a:sym typeface="Wingdings" panose="05000000000000000000" pitchFamily="2" charset="2"/>
              </a:rPr>
              <a:t>(cons. n°20 et art. 5 de la directive 2014/24/UE) et </a:t>
            </a:r>
            <a:r>
              <a:rPr lang="fr-FR" sz="1700" b="1" dirty="0">
                <a:sym typeface="Wingdings" panose="05000000000000000000" pitchFamily="2" charset="2"/>
              </a:rPr>
              <a:t>que la responsabilité achat soit elle-même distincte</a:t>
            </a:r>
            <a:r>
              <a:rPr lang="fr-FR" sz="1700" dirty="0">
                <a:sym typeface="Wingdings" panose="05000000000000000000" pitchFamily="2" charset="2"/>
              </a:rPr>
              <a:t>: « autonome ».</a:t>
            </a:r>
            <a:endParaRPr lang="fr-FR" sz="1700" dirty="0"/>
          </a:p>
          <a:p>
            <a:pPr algn="just">
              <a:lnSpc>
                <a:spcPct val="110000"/>
              </a:lnSpc>
            </a:pPr>
            <a:r>
              <a:rPr lang="fr-FR" sz="1700" u="sng" dirty="0"/>
              <a:t>Exemple d’</a:t>
            </a:r>
            <a:r>
              <a:rPr lang="fr-FR" sz="1700" u="sng" dirty="0" err="1"/>
              <a:t>UODA</a:t>
            </a:r>
            <a:r>
              <a:rPr lang="fr-FR" sz="1700" dirty="0"/>
              <a:t> : les Ministères, les Autorités Administratives indépendantes…</a:t>
            </a:r>
          </a:p>
          <a:p>
            <a:pPr algn="just">
              <a:lnSpc>
                <a:spcPct val="110000"/>
              </a:lnSpc>
            </a:pPr>
            <a:endParaRPr lang="fr-FR" sz="1700" dirty="0"/>
          </a:p>
          <a:p>
            <a:pPr algn="just">
              <a:lnSpc>
                <a:spcPct val="110000"/>
              </a:lnSpc>
            </a:pPr>
            <a:r>
              <a:rPr lang="fr-FR" sz="1700" dirty="0"/>
              <a:t>Cf. Coordination de commande de l’article 7 ex-Code des marchés publics</a:t>
            </a: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3917385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A09B2-D8BD-973D-9545-59AE501105F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CDF3CF37-2768-077F-DFC4-6B1D26E21E76}"/>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Niveau d’appréciation du besoin (Infra)</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grpSp>
        <p:nvGrpSpPr>
          <p:cNvPr id="5" name="Groupe 4">
            <a:extLst>
              <a:ext uri="{FF2B5EF4-FFF2-40B4-BE49-F238E27FC236}">
                <a16:creationId xmlns:a16="http://schemas.microsoft.com/office/drawing/2014/main" id="{F55ED08A-0BF6-1587-8A1A-66DE535CE108}"/>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A89AB06B-1E1E-4269-68C7-903CAE3E25BB}"/>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E5654F64-B72C-31A4-C1D1-56AFF8243DC4}"/>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C7B5A671-6548-FCCE-8BF6-EB987D2E1EA5}"/>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pic>
        <p:nvPicPr>
          <p:cNvPr id="4" name="Image 3">
            <a:extLst>
              <a:ext uri="{FF2B5EF4-FFF2-40B4-BE49-F238E27FC236}">
                <a16:creationId xmlns:a16="http://schemas.microsoft.com/office/drawing/2014/main" id="{DCB5DA9E-8F1E-ECD0-DCA0-A459A2A4A86F}"/>
              </a:ext>
            </a:extLst>
          </p:cNvPr>
          <p:cNvPicPr>
            <a:picLocks noChangeAspect="1"/>
          </p:cNvPicPr>
          <p:nvPr/>
        </p:nvPicPr>
        <p:blipFill>
          <a:blip r:embed="rId3"/>
          <a:stretch>
            <a:fillRect/>
          </a:stretch>
        </p:blipFill>
        <p:spPr>
          <a:xfrm>
            <a:off x="8251902" y="2425792"/>
            <a:ext cx="3455411" cy="2850966"/>
          </a:xfrm>
          <a:prstGeom prst="rect">
            <a:avLst/>
          </a:prstGeom>
        </p:spPr>
      </p:pic>
      <p:pic>
        <p:nvPicPr>
          <p:cNvPr id="10" name="Image 9">
            <a:extLst>
              <a:ext uri="{FF2B5EF4-FFF2-40B4-BE49-F238E27FC236}">
                <a16:creationId xmlns:a16="http://schemas.microsoft.com/office/drawing/2014/main" id="{9A5BE398-6007-C921-DFD9-87C9B7B64584}"/>
              </a:ext>
            </a:extLst>
          </p:cNvPr>
          <p:cNvPicPr>
            <a:picLocks noChangeAspect="1"/>
          </p:cNvPicPr>
          <p:nvPr/>
        </p:nvPicPr>
        <p:blipFill>
          <a:blip r:embed="rId4"/>
          <a:stretch>
            <a:fillRect/>
          </a:stretch>
        </p:blipFill>
        <p:spPr>
          <a:xfrm>
            <a:off x="4619855" y="2425792"/>
            <a:ext cx="3165409" cy="2850966"/>
          </a:xfrm>
          <a:prstGeom prst="rect">
            <a:avLst/>
          </a:prstGeom>
        </p:spPr>
      </p:pic>
      <p:pic>
        <p:nvPicPr>
          <p:cNvPr id="14" name="Image 13">
            <a:extLst>
              <a:ext uri="{FF2B5EF4-FFF2-40B4-BE49-F238E27FC236}">
                <a16:creationId xmlns:a16="http://schemas.microsoft.com/office/drawing/2014/main" id="{CD709C5D-238E-270B-4F33-0A0860A5156B}"/>
              </a:ext>
            </a:extLst>
          </p:cNvPr>
          <p:cNvPicPr>
            <a:picLocks noChangeAspect="1"/>
          </p:cNvPicPr>
          <p:nvPr/>
        </p:nvPicPr>
        <p:blipFill>
          <a:blip r:embed="rId5"/>
          <a:stretch>
            <a:fillRect/>
          </a:stretch>
        </p:blipFill>
        <p:spPr>
          <a:xfrm>
            <a:off x="484687" y="2425792"/>
            <a:ext cx="3810541" cy="2942794"/>
          </a:xfrm>
          <a:prstGeom prst="rect">
            <a:avLst/>
          </a:prstGeom>
        </p:spPr>
      </p:pic>
      <p:cxnSp>
        <p:nvCxnSpPr>
          <p:cNvPr id="19" name="Connecteur droit 18">
            <a:extLst>
              <a:ext uri="{FF2B5EF4-FFF2-40B4-BE49-F238E27FC236}">
                <a16:creationId xmlns:a16="http://schemas.microsoft.com/office/drawing/2014/main" id="{28FE7BED-E7F8-B2ED-ABC3-B5418DE2FA87}"/>
              </a:ext>
            </a:extLst>
          </p:cNvPr>
          <p:cNvCxnSpPr>
            <a:cxnSpLocks/>
          </p:cNvCxnSpPr>
          <p:nvPr/>
        </p:nvCxnSpPr>
        <p:spPr bwMode="auto">
          <a:xfrm flipV="1">
            <a:off x="1957140" y="3814528"/>
            <a:ext cx="111512" cy="241223"/>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Connecteur droit 21">
            <a:extLst>
              <a:ext uri="{FF2B5EF4-FFF2-40B4-BE49-F238E27FC236}">
                <a16:creationId xmlns:a16="http://schemas.microsoft.com/office/drawing/2014/main" id="{BCEDFB8E-B0CF-C8CD-B2D6-69C7C1ECB6F0}"/>
              </a:ext>
            </a:extLst>
          </p:cNvPr>
          <p:cNvCxnSpPr>
            <a:cxnSpLocks/>
          </p:cNvCxnSpPr>
          <p:nvPr/>
        </p:nvCxnSpPr>
        <p:spPr bwMode="auto">
          <a:xfrm flipV="1">
            <a:off x="5777420" y="3655966"/>
            <a:ext cx="111512" cy="241223"/>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3" name="Connecteur droit 22">
            <a:extLst>
              <a:ext uri="{FF2B5EF4-FFF2-40B4-BE49-F238E27FC236}">
                <a16:creationId xmlns:a16="http://schemas.microsoft.com/office/drawing/2014/main" id="{3537B612-0F81-F83C-4E32-7A4FB23A2BCD}"/>
              </a:ext>
            </a:extLst>
          </p:cNvPr>
          <p:cNvCxnSpPr>
            <a:cxnSpLocks/>
          </p:cNvCxnSpPr>
          <p:nvPr/>
        </p:nvCxnSpPr>
        <p:spPr bwMode="auto">
          <a:xfrm flipV="1">
            <a:off x="9396762" y="3655966"/>
            <a:ext cx="111512" cy="241223"/>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4" name="Connecteur droit 23">
            <a:extLst>
              <a:ext uri="{FF2B5EF4-FFF2-40B4-BE49-F238E27FC236}">
                <a16:creationId xmlns:a16="http://schemas.microsoft.com/office/drawing/2014/main" id="{2B05125D-7FD6-1C62-DC20-3E476A30F230}"/>
              </a:ext>
            </a:extLst>
          </p:cNvPr>
          <p:cNvCxnSpPr>
            <a:cxnSpLocks/>
          </p:cNvCxnSpPr>
          <p:nvPr/>
        </p:nvCxnSpPr>
        <p:spPr bwMode="auto">
          <a:xfrm flipH="1" flipV="1">
            <a:off x="2666348" y="3801518"/>
            <a:ext cx="114350" cy="254233"/>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7" name="Connecteur droit 26">
            <a:extLst>
              <a:ext uri="{FF2B5EF4-FFF2-40B4-BE49-F238E27FC236}">
                <a16:creationId xmlns:a16="http://schemas.microsoft.com/office/drawing/2014/main" id="{F7813EAC-F68D-316B-4B30-64B833480AC8}"/>
              </a:ext>
            </a:extLst>
          </p:cNvPr>
          <p:cNvCxnSpPr>
            <a:cxnSpLocks/>
          </p:cNvCxnSpPr>
          <p:nvPr/>
        </p:nvCxnSpPr>
        <p:spPr bwMode="auto">
          <a:xfrm flipH="1" flipV="1">
            <a:off x="6537029" y="3674860"/>
            <a:ext cx="114350" cy="254233"/>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 name="Connecteur droit 27">
            <a:extLst>
              <a:ext uri="{FF2B5EF4-FFF2-40B4-BE49-F238E27FC236}">
                <a16:creationId xmlns:a16="http://schemas.microsoft.com/office/drawing/2014/main" id="{1E40450E-B3F3-55D3-C7C4-C86EFE3D8A8F}"/>
              </a:ext>
            </a:extLst>
          </p:cNvPr>
          <p:cNvCxnSpPr>
            <a:cxnSpLocks/>
          </p:cNvCxnSpPr>
          <p:nvPr/>
        </p:nvCxnSpPr>
        <p:spPr bwMode="auto">
          <a:xfrm flipH="1" flipV="1">
            <a:off x="10273940" y="3675100"/>
            <a:ext cx="114350" cy="254233"/>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9" name="ZoneTexte 28">
            <a:extLst>
              <a:ext uri="{FF2B5EF4-FFF2-40B4-BE49-F238E27FC236}">
                <a16:creationId xmlns:a16="http://schemas.microsoft.com/office/drawing/2014/main" id="{7328F597-2BB0-B644-3372-6F0E8EEE5B13}"/>
              </a:ext>
            </a:extLst>
          </p:cNvPr>
          <p:cNvSpPr txBox="1"/>
          <p:nvPr/>
        </p:nvSpPr>
        <p:spPr>
          <a:xfrm>
            <a:off x="1246394" y="1792363"/>
            <a:ext cx="2693705" cy="369332"/>
          </a:xfrm>
          <a:prstGeom prst="rect">
            <a:avLst/>
          </a:prstGeom>
          <a:noFill/>
        </p:spPr>
        <p:txBody>
          <a:bodyPr wrap="square" rtlCol="0">
            <a:spAutoFit/>
          </a:bodyPr>
          <a:lstStyle/>
          <a:p>
            <a:pPr algn="ctr"/>
            <a:r>
              <a:rPr lang="fr-FR" b="1" dirty="0">
                <a:latin typeface="Century Gothic" panose="020B0502020202020204" pitchFamily="34" charset="0"/>
              </a:rPr>
              <a:t>PAS D’UOD autonome</a:t>
            </a:r>
          </a:p>
        </p:txBody>
      </p:sp>
      <p:sp>
        <p:nvSpPr>
          <p:cNvPr id="30" name="ZoneTexte 29">
            <a:extLst>
              <a:ext uri="{FF2B5EF4-FFF2-40B4-BE49-F238E27FC236}">
                <a16:creationId xmlns:a16="http://schemas.microsoft.com/office/drawing/2014/main" id="{6AF24E59-0D80-527A-C189-D728CB55CB63}"/>
              </a:ext>
            </a:extLst>
          </p:cNvPr>
          <p:cNvSpPr txBox="1"/>
          <p:nvPr/>
        </p:nvSpPr>
        <p:spPr>
          <a:xfrm>
            <a:off x="4731366" y="1792363"/>
            <a:ext cx="3165409" cy="369332"/>
          </a:xfrm>
          <a:prstGeom prst="rect">
            <a:avLst/>
          </a:prstGeom>
          <a:noFill/>
        </p:spPr>
        <p:txBody>
          <a:bodyPr wrap="square" rtlCol="0">
            <a:spAutoFit/>
          </a:bodyPr>
          <a:lstStyle/>
          <a:p>
            <a:pPr algn="ctr"/>
            <a:r>
              <a:rPr lang="fr-FR" b="1" dirty="0">
                <a:latin typeface="Century Gothic" panose="020B0502020202020204" pitchFamily="34" charset="0"/>
              </a:rPr>
              <a:t>UOD autonome possible !</a:t>
            </a:r>
          </a:p>
        </p:txBody>
      </p:sp>
      <p:sp>
        <p:nvSpPr>
          <p:cNvPr id="31" name="ZoneTexte 30">
            <a:extLst>
              <a:ext uri="{FF2B5EF4-FFF2-40B4-BE49-F238E27FC236}">
                <a16:creationId xmlns:a16="http://schemas.microsoft.com/office/drawing/2014/main" id="{C0485C11-0402-20B3-966C-82CA8C52C06F}"/>
              </a:ext>
            </a:extLst>
          </p:cNvPr>
          <p:cNvSpPr txBox="1"/>
          <p:nvPr/>
        </p:nvSpPr>
        <p:spPr>
          <a:xfrm>
            <a:off x="8658483" y="1792363"/>
            <a:ext cx="2860727" cy="646331"/>
          </a:xfrm>
          <a:prstGeom prst="rect">
            <a:avLst/>
          </a:prstGeom>
          <a:noFill/>
        </p:spPr>
        <p:txBody>
          <a:bodyPr wrap="square" rtlCol="0">
            <a:spAutoFit/>
          </a:bodyPr>
          <a:lstStyle/>
          <a:p>
            <a:pPr algn="ctr"/>
            <a:r>
              <a:rPr lang="fr-FR" b="1" dirty="0">
                <a:latin typeface="Century Gothic" panose="020B0502020202020204" pitchFamily="34" charset="0"/>
              </a:rPr>
              <a:t>Personnalités distinctes </a:t>
            </a:r>
          </a:p>
          <a:p>
            <a:pPr algn="ctr"/>
            <a:r>
              <a:rPr lang="fr-FR" b="1" dirty="0">
                <a:latin typeface="Century Gothic" panose="020B0502020202020204" pitchFamily="34" charset="0"/>
              </a:rPr>
              <a:t>= Acheteurs distincts</a:t>
            </a:r>
          </a:p>
        </p:txBody>
      </p:sp>
      <p:sp>
        <p:nvSpPr>
          <p:cNvPr id="32" name="ZoneTexte 31">
            <a:extLst>
              <a:ext uri="{FF2B5EF4-FFF2-40B4-BE49-F238E27FC236}">
                <a16:creationId xmlns:a16="http://schemas.microsoft.com/office/drawing/2014/main" id="{B995B22C-8AA5-50FC-BECE-156AB84B07C0}"/>
              </a:ext>
            </a:extLst>
          </p:cNvPr>
          <p:cNvSpPr txBox="1"/>
          <p:nvPr/>
        </p:nvSpPr>
        <p:spPr>
          <a:xfrm>
            <a:off x="306121" y="1037372"/>
            <a:ext cx="2287125" cy="353943"/>
          </a:xfrm>
          <a:prstGeom prst="rect">
            <a:avLst/>
          </a:prstGeom>
          <a:noFill/>
        </p:spPr>
        <p:txBody>
          <a:bodyPr wrap="square" rtlCol="0">
            <a:spAutoFit/>
          </a:bodyPr>
          <a:lstStyle/>
          <a:p>
            <a:pPr algn="ctr"/>
            <a:r>
              <a:rPr lang="fr-FR" sz="1700" u="sng" dirty="0">
                <a:latin typeface="Century Gothic" panose="020B0502020202020204" pitchFamily="34" charset="0"/>
              </a:rPr>
              <a:t>Exemples :</a:t>
            </a:r>
          </a:p>
        </p:txBody>
      </p:sp>
    </p:spTree>
    <p:extLst>
      <p:ext uri="{BB962C8B-B14F-4D97-AF65-F5344CB8AC3E}">
        <p14:creationId xmlns:p14="http://schemas.microsoft.com/office/powerpoint/2010/main" val="3553260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2DA9D-38C2-A54D-609D-48D10AC41EA8}"/>
            </a:ext>
          </a:extLst>
        </p:cNvPr>
        <p:cNvGrpSpPr/>
        <p:nvPr/>
      </p:nvGrpSpPr>
      <p:grpSpPr>
        <a:xfrm>
          <a:off x="0" y="0"/>
          <a:ext cx="0" cy="0"/>
          <a:chOff x="0" y="0"/>
          <a:chExt cx="0" cy="0"/>
        </a:xfrm>
      </p:grpSpPr>
      <p:sp>
        <p:nvSpPr>
          <p:cNvPr id="18" name="Ellipse 17">
            <a:extLst>
              <a:ext uri="{FF2B5EF4-FFF2-40B4-BE49-F238E27FC236}">
                <a16:creationId xmlns:a16="http://schemas.microsoft.com/office/drawing/2014/main" id="{DECBCDAE-948E-E5B4-FEE6-73D2174024CF}"/>
              </a:ext>
            </a:extLst>
          </p:cNvPr>
          <p:cNvSpPr/>
          <p:nvPr/>
        </p:nvSpPr>
        <p:spPr bwMode="auto">
          <a:xfrm>
            <a:off x="361321" y="4315524"/>
            <a:ext cx="8470234" cy="2094435"/>
          </a:xfrm>
          <a:custGeom>
            <a:avLst/>
            <a:gdLst>
              <a:gd name="connsiteX0" fmla="*/ 0 w 8470234"/>
              <a:gd name="connsiteY0" fmla="*/ 1047218 h 2094435"/>
              <a:gd name="connsiteX1" fmla="*/ 4235117 w 8470234"/>
              <a:gd name="connsiteY1" fmla="*/ 0 h 2094435"/>
              <a:gd name="connsiteX2" fmla="*/ 8470234 w 8470234"/>
              <a:gd name="connsiteY2" fmla="*/ 1047218 h 2094435"/>
              <a:gd name="connsiteX3" fmla="*/ 4235117 w 8470234"/>
              <a:gd name="connsiteY3" fmla="*/ 2094436 h 2094435"/>
              <a:gd name="connsiteX4" fmla="*/ 0 w 8470234"/>
              <a:gd name="connsiteY4" fmla="*/ 1047218 h 2094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0234" h="2094435" extrusionOk="0">
                <a:moveTo>
                  <a:pt x="0" y="1047218"/>
                </a:moveTo>
                <a:cubicBezTo>
                  <a:pt x="-368898" y="400434"/>
                  <a:pt x="1761344" y="-14266"/>
                  <a:pt x="4235117" y="0"/>
                </a:cubicBezTo>
                <a:cubicBezTo>
                  <a:pt x="6569090" y="13043"/>
                  <a:pt x="8401451" y="410406"/>
                  <a:pt x="8470234" y="1047218"/>
                </a:cubicBezTo>
                <a:cubicBezTo>
                  <a:pt x="8658563" y="1491179"/>
                  <a:pt x="6916853" y="2065016"/>
                  <a:pt x="4235117" y="2094436"/>
                </a:cubicBezTo>
                <a:cubicBezTo>
                  <a:pt x="1888078" y="2044631"/>
                  <a:pt x="-16555" y="1666430"/>
                  <a:pt x="0" y="1047218"/>
                </a:cubicBezTo>
                <a:close/>
              </a:path>
            </a:pathLst>
          </a:custGeom>
          <a:noFill/>
          <a:ln w="9525" cap="flat" cmpd="sng" algn="ctr">
            <a:solidFill>
              <a:schemeClr val="tx1"/>
            </a:solidFill>
            <a:prstDash val="solid"/>
            <a:round/>
            <a:headEnd type="none" w="med" len="med"/>
            <a:tailEnd type="none" w="med" len="med"/>
            <a:extLst>
              <a:ext uri="{C807C97D-BFC1-408E-A445-0C87EB9F89A2}">
                <ask:lineSketchStyleProps xmlns:ask="http://schemas.microsoft.com/office/drawing/2018/sketchyshapes" sd="2112297733">
                  <a:prstGeom prst="ellipse">
                    <a:avLst/>
                  </a:prstGeom>
                  <ask:type>
                    <ask:lineSketchCurved/>
                  </ask:type>
                </ask:lineSketchStyleProps>
              </a:ext>
            </a:extLst>
          </a:ln>
          <a:effectLst>
            <a:outerShdw blurRad="50800" dist="38100" dir="8100000" algn="tr" rotWithShape="0">
              <a:prstClr val="black">
                <a:alpha val="40000"/>
              </a:prstClr>
            </a:outerShdw>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16" name="Rectangle 15">
            <a:extLst>
              <a:ext uri="{FF2B5EF4-FFF2-40B4-BE49-F238E27FC236}">
                <a16:creationId xmlns:a16="http://schemas.microsoft.com/office/drawing/2014/main" id="{D0776D51-9A45-229F-0B70-3F33F98E74BD}"/>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Niveau d’appréciation du besoin (Supra)</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DA72E929-17AA-6D0E-62AD-46C628B323E0}"/>
              </a:ext>
            </a:extLst>
          </p:cNvPr>
          <p:cNvSpPr txBox="1"/>
          <p:nvPr/>
        </p:nvSpPr>
        <p:spPr>
          <a:xfrm>
            <a:off x="662749" y="1187568"/>
            <a:ext cx="10866502" cy="3634841"/>
          </a:xfrm>
          <a:prstGeom prst="rect">
            <a:avLst/>
          </a:prstGeom>
          <a:noFill/>
        </p:spPr>
        <p:txBody>
          <a:bodyPr wrap="square" rtlCol="0">
            <a:spAutoFit/>
          </a:bodyPr>
          <a:lstStyle/>
          <a:p>
            <a:pPr algn="just">
              <a:lnSpc>
                <a:spcPct val="110000"/>
              </a:lnSpc>
            </a:pPr>
            <a:r>
              <a:rPr lang="fr-FR" sz="1700" dirty="0"/>
              <a:t>Lorsqu’un acheteur décide de rejoindre un </a:t>
            </a:r>
            <a:r>
              <a:rPr lang="fr-FR" sz="1700" b="1" dirty="0">
                <a:solidFill>
                  <a:srgbClr val="FFCC00"/>
                </a:solidFill>
              </a:rPr>
              <a:t>groupement de commandes</a:t>
            </a:r>
            <a:r>
              <a:rPr lang="fr-FR" sz="1700" dirty="0"/>
              <a:t>, au contraire, la valeur à prendre en compte est la </a:t>
            </a:r>
            <a:r>
              <a:rPr lang="fr-FR" sz="1700" b="1" dirty="0"/>
              <a:t>valeur globalisée</a:t>
            </a:r>
            <a:r>
              <a:rPr lang="fr-FR" sz="1700" dirty="0"/>
              <a:t>.</a:t>
            </a:r>
          </a:p>
          <a:p>
            <a:pPr algn="just">
              <a:lnSpc>
                <a:spcPct val="110000"/>
              </a:lnSpc>
            </a:pPr>
            <a:endParaRPr lang="fr-FR" sz="1700" dirty="0"/>
          </a:p>
          <a:p>
            <a:r>
              <a:rPr lang="fr-FR" sz="1600" b="1" dirty="0">
                <a:solidFill>
                  <a:srgbClr val="FFCC00"/>
                </a:solidFill>
              </a:rPr>
              <a:t>Article R2121-1 </a:t>
            </a:r>
          </a:p>
          <a:p>
            <a:endParaRPr lang="fr-FR" sz="1700" dirty="0">
              <a:solidFill>
                <a:schemeClr val="bg1">
                  <a:lumMod val="50000"/>
                </a:schemeClr>
              </a:solidFill>
            </a:endParaRPr>
          </a:p>
          <a:p>
            <a:r>
              <a:rPr lang="fr-FR" sz="1700" dirty="0">
                <a:solidFill>
                  <a:schemeClr val="bg1">
                    <a:lumMod val="50000"/>
                  </a:schemeClr>
                </a:solidFill>
              </a:rPr>
              <a:t>L’acheteur procède au calcul de la valeur estimée du besoin sur la base du montant total hors taxes du ou des marchés envisagés.</a:t>
            </a:r>
          </a:p>
          <a:p>
            <a:endParaRPr lang="fr-FR" sz="1700" dirty="0">
              <a:solidFill>
                <a:schemeClr val="bg1">
                  <a:lumMod val="50000"/>
                </a:schemeClr>
              </a:solidFill>
            </a:endParaRPr>
          </a:p>
          <a:p>
            <a:endParaRPr lang="fr-FR" sz="1700" dirty="0">
              <a:solidFill>
                <a:schemeClr val="bg1">
                  <a:lumMod val="50000"/>
                </a:schemeClr>
              </a:solidFill>
            </a:endParaRPr>
          </a:p>
          <a:p>
            <a:pPr algn="just">
              <a:lnSpc>
                <a:spcPct val="110000"/>
              </a:lnSpc>
            </a:pPr>
            <a:r>
              <a:rPr lang="fr-FR" sz="1700" dirty="0"/>
              <a:t>En cas d’acheteurs aux profils distincts, il convient de se référer aux </a:t>
            </a:r>
            <a:r>
              <a:rPr lang="fr-FR" sz="1700" b="1" dirty="0"/>
              <a:t>seuils les plus contraignants </a:t>
            </a:r>
            <a:r>
              <a:rPr lang="fr-FR" sz="1700" dirty="0"/>
              <a:t>parmi ceux applicables aux différents membres (cf. Guide de bonnes pratiques en matière de Marchés publics).</a:t>
            </a:r>
          </a:p>
          <a:p>
            <a:pPr algn="just">
              <a:lnSpc>
                <a:spcPct val="110000"/>
              </a:lnSpc>
            </a:pPr>
            <a:endParaRPr lang="fr-FR" sz="1700" dirty="0"/>
          </a:p>
          <a:p>
            <a:endParaRPr lang="fr-FR" sz="1700" dirty="0">
              <a:solidFill>
                <a:schemeClr val="bg1">
                  <a:lumMod val="50000"/>
                </a:schemeClr>
              </a:solidFill>
            </a:endParaRPr>
          </a:p>
        </p:txBody>
      </p:sp>
      <p:grpSp>
        <p:nvGrpSpPr>
          <p:cNvPr id="5" name="Groupe 4">
            <a:extLst>
              <a:ext uri="{FF2B5EF4-FFF2-40B4-BE49-F238E27FC236}">
                <a16:creationId xmlns:a16="http://schemas.microsoft.com/office/drawing/2014/main" id="{24B50D6D-5E67-E3BA-04B8-B517B48ED670}"/>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86CB11F1-0414-C2B8-0525-8E6D358C59C7}"/>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C0001C3C-9770-FF43-15C0-DBC34E18D151}"/>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C57D2501-A672-4FC4-AED3-B63696484890}"/>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sp>
        <p:nvSpPr>
          <p:cNvPr id="4" name="Ellipse 3">
            <a:extLst>
              <a:ext uri="{FF2B5EF4-FFF2-40B4-BE49-F238E27FC236}">
                <a16:creationId xmlns:a16="http://schemas.microsoft.com/office/drawing/2014/main" id="{0997F4C3-DED4-448F-9EC8-BCC20C0A4BC9}"/>
              </a:ext>
            </a:extLst>
          </p:cNvPr>
          <p:cNvSpPr/>
          <p:nvPr/>
        </p:nvSpPr>
        <p:spPr bwMode="auto">
          <a:xfrm>
            <a:off x="3144640" y="5397192"/>
            <a:ext cx="1302345" cy="769434"/>
          </a:xfrm>
          <a:prstGeom prst="ellipse">
            <a:avLst/>
          </a:prstGeom>
          <a:solidFill>
            <a:schemeClr val="bg1"/>
          </a:solidFill>
          <a:ln>
            <a:solidFill>
              <a:schemeClr val="tx1"/>
            </a:solid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100" dirty="0">
                <a:solidFill>
                  <a:schemeClr val="tx1"/>
                </a:solidFill>
                <a:latin typeface="Century Gothic" panose="020B0502020202020204" pitchFamily="34" charset="0"/>
              </a:rPr>
              <a:t>Acheteur privé</a:t>
            </a:r>
          </a:p>
        </p:txBody>
      </p:sp>
      <p:sp>
        <p:nvSpPr>
          <p:cNvPr id="8" name="Ellipse 7">
            <a:extLst>
              <a:ext uri="{FF2B5EF4-FFF2-40B4-BE49-F238E27FC236}">
                <a16:creationId xmlns:a16="http://schemas.microsoft.com/office/drawing/2014/main" id="{1006D151-BA11-8F82-90AB-7FFA729A6891}"/>
              </a:ext>
            </a:extLst>
          </p:cNvPr>
          <p:cNvSpPr/>
          <p:nvPr/>
        </p:nvSpPr>
        <p:spPr bwMode="auto">
          <a:xfrm>
            <a:off x="2884445" y="4505093"/>
            <a:ext cx="1302345" cy="769434"/>
          </a:xfrm>
          <a:prstGeom prst="ellipse">
            <a:avLst/>
          </a:prstGeom>
          <a:solidFill>
            <a:schemeClr val="bg1"/>
          </a:solidFill>
          <a:ln>
            <a:solidFill>
              <a:schemeClr val="tx1"/>
            </a:solid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100" dirty="0">
                <a:solidFill>
                  <a:schemeClr val="tx1"/>
                </a:solidFill>
                <a:latin typeface="Century Gothic" panose="020B0502020202020204" pitchFamily="34" charset="0"/>
              </a:rPr>
              <a:t>Acheteur privé</a:t>
            </a:r>
          </a:p>
        </p:txBody>
      </p:sp>
      <p:sp>
        <p:nvSpPr>
          <p:cNvPr id="10" name="Ellipse 9">
            <a:extLst>
              <a:ext uri="{FF2B5EF4-FFF2-40B4-BE49-F238E27FC236}">
                <a16:creationId xmlns:a16="http://schemas.microsoft.com/office/drawing/2014/main" id="{17525389-845B-96AD-5B88-2D718B9D6034}"/>
              </a:ext>
            </a:extLst>
          </p:cNvPr>
          <p:cNvSpPr/>
          <p:nvPr/>
        </p:nvSpPr>
        <p:spPr bwMode="auto">
          <a:xfrm>
            <a:off x="4326312" y="4633280"/>
            <a:ext cx="937059" cy="641247"/>
          </a:xfrm>
          <a:prstGeom prst="ellipse">
            <a:avLst/>
          </a:prstGeom>
          <a:solidFill>
            <a:srgbClr val="FF9900"/>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bg1"/>
                </a:solidFill>
                <a:latin typeface="Century Gothic" panose="020B0502020202020204" pitchFamily="34" charset="0"/>
              </a:rPr>
              <a:t>Ville</a:t>
            </a:r>
          </a:p>
        </p:txBody>
      </p:sp>
      <p:sp>
        <p:nvSpPr>
          <p:cNvPr id="11" name="Ellipse 10">
            <a:extLst>
              <a:ext uri="{FF2B5EF4-FFF2-40B4-BE49-F238E27FC236}">
                <a16:creationId xmlns:a16="http://schemas.microsoft.com/office/drawing/2014/main" id="{12113A1E-CC37-8B54-CB53-E1F5FAB99B46}"/>
              </a:ext>
            </a:extLst>
          </p:cNvPr>
          <p:cNvSpPr/>
          <p:nvPr/>
        </p:nvSpPr>
        <p:spPr bwMode="auto">
          <a:xfrm>
            <a:off x="2071284" y="5461285"/>
            <a:ext cx="995297" cy="641247"/>
          </a:xfrm>
          <a:prstGeom prst="ellipse">
            <a:avLst/>
          </a:prstGeom>
          <a:solidFill>
            <a:srgbClr val="FF9900"/>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err="1">
                <a:solidFill>
                  <a:schemeClr val="bg1"/>
                </a:solidFill>
                <a:latin typeface="Century Gothic" panose="020B0502020202020204" pitchFamily="34" charset="0"/>
              </a:rPr>
              <a:t>EPCI</a:t>
            </a:r>
            <a:endParaRPr lang="fr-FR" sz="1400" dirty="0">
              <a:solidFill>
                <a:schemeClr val="bg1"/>
              </a:solidFill>
              <a:latin typeface="Century Gothic" panose="020B0502020202020204" pitchFamily="34" charset="0"/>
            </a:endParaRPr>
          </a:p>
        </p:txBody>
      </p:sp>
      <p:sp>
        <p:nvSpPr>
          <p:cNvPr id="12" name="Ellipse 11">
            <a:extLst>
              <a:ext uri="{FF2B5EF4-FFF2-40B4-BE49-F238E27FC236}">
                <a16:creationId xmlns:a16="http://schemas.microsoft.com/office/drawing/2014/main" id="{8BAF9057-5600-B8F5-8A7A-98634174287A}"/>
              </a:ext>
            </a:extLst>
          </p:cNvPr>
          <p:cNvSpPr/>
          <p:nvPr/>
        </p:nvSpPr>
        <p:spPr bwMode="auto">
          <a:xfrm>
            <a:off x="4592979" y="5274527"/>
            <a:ext cx="1603638" cy="999605"/>
          </a:xfrm>
          <a:prstGeom prst="ellipse">
            <a:avLst/>
          </a:prstGeom>
          <a:solidFill>
            <a:srgbClr val="FF9900"/>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bg1"/>
                </a:solidFill>
                <a:latin typeface="Century Gothic" panose="020B0502020202020204" pitchFamily="34" charset="0"/>
              </a:rPr>
              <a:t>SEM</a:t>
            </a:r>
          </a:p>
        </p:txBody>
      </p:sp>
      <p:sp>
        <p:nvSpPr>
          <p:cNvPr id="13" name="Ellipse 12">
            <a:extLst>
              <a:ext uri="{FF2B5EF4-FFF2-40B4-BE49-F238E27FC236}">
                <a16:creationId xmlns:a16="http://schemas.microsoft.com/office/drawing/2014/main" id="{3AB602C3-80E7-C1BE-5CB9-CE1F14BB5810}"/>
              </a:ext>
            </a:extLst>
          </p:cNvPr>
          <p:cNvSpPr/>
          <p:nvPr/>
        </p:nvSpPr>
        <p:spPr bwMode="auto">
          <a:xfrm>
            <a:off x="6488605" y="4889810"/>
            <a:ext cx="937059" cy="641247"/>
          </a:xfrm>
          <a:prstGeom prst="ellipse">
            <a:avLst/>
          </a:prstGeom>
          <a:solidFill>
            <a:srgbClr val="FF9900"/>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bg1"/>
                </a:solidFill>
                <a:latin typeface="Century Gothic" panose="020B0502020202020204" pitchFamily="34" charset="0"/>
              </a:rPr>
              <a:t>Ville</a:t>
            </a:r>
          </a:p>
        </p:txBody>
      </p:sp>
      <p:sp>
        <p:nvSpPr>
          <p:cNvPr id="14" name="Ellipse 13">
            <a:extLst>
              <a:ext uri="{FF2B5EF4-FFF2-40B4-BE49-F238E27FC236}">
                <a16:creationId xmlns:a16="http://schemas.microsoft.com/office/drawing/2014/main" id="{4C0E8F53-5429-1730-F6E6-BED8A5FF9EF0}"/>
              </a:ext>
            </a:extLst>
          </p:cNvPr>
          <p:cNvSpPr/>
          <p:nvPr/>
        </p:nvSpPr>
        <p:spPr bwMode="auto">
          <a:xfrm>
            <a:off x="6327566" y="5574241"/>
            <a:ext cx="937059" cy="641247"/>
          </a:xfrm>
          <a:prstGeom prst="ellipse">
            <a:avLst/>
          </a:prstGeom>
          <a:solidFill>
            <a:srgbClr val="FF9900"/>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bg1"/>
                </a:solidFill>
                <a:latin typeface="Century Gothic" panose="020B0502020202020204" pitchFamily="34" charset="0"/>
              </a:rPr>
              <a:t>Ville</a:t>
            </a:r>
          </a:p>
        </p:txBody>
      </p:sp>
      <p:sp>
        <p:nvSpPr>
          <p:cNvPr id="15" name="Ellipse 14">
            <a:extLst>
              <a:ext uri="{FF2B5EF4-FFF2-40B4-BE49-F238E27FC236}">
                <a16:creationId xmlns:a16="http://schemas.microsoft.com/office/drawing/2014/main" id="{10BD73ED-093B-DEE8-456F-BC3040DDFC14}"/>
              </a:ext>
            </a:extLst>
          </p:cNvPr>
          <p:cNvSpPr/>
          <p:nvPr/>
        </p:nvSpPr>
        <p:spPr bwMode="auto">
          <a:xfrm>
            <a:off x="7362434" y="5362399"/>
            <a:ext cx="937059" cy="641247"/>
          </a:xfrm>
          <a:prstGeom prst="ellipse">
            <a:avLst/>
          </a:prstGeom>
          <a:solidFill>
            <a:srgbClr val="FF9900"/>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bg1"/>
                </a:solidFill>
                <a:latin typeface="Century Gothic" panose="020B0502020202020204" pitchFamily="34" charset="0"/>
              </a:rPr>
              <a:t>Ville</a:t>
            </a:r>
          </a:p>
        </p:txBody>
      </p:sp>
      <p:sp>
        <p:nvSpPr>
          <p:cNvPr id="17" name="Ellipse 16">
            <a:extLst>
              <a:ext uri="{FF2B5EF4-FFF2-40B4-BE49-F238E27FC236}">
                <a16:creationId xmlns:a16="http://schemas.microsoft.com/office/drawing/2014/main" id="{449916CD-46E4-3F11-7480-FE3EF38741A4}"/>
              </a:ext>
            </a:extLst>
          </p:cNvPr>
          <p:cNvSpPr/>
          <p:nvPr/>
        </p:nvSpPr>
        <p:spPr bwMode="auto">
          <a:xfrm>
            <a:off x="5405552" y="4539958"/>
            <a:ext cx="937059" cy="641247"/>
          </a:xfrm>
          <a:prstGeom prst="ellipse">
            <a:avLst/>
          </a:prstGeom>
          <a:solidFill>
            <a:schemeClr val="accent1">
              <a:lumMod val="75000"/>
            </a:schemeClr>
          </a:solidFill>
          <a:ln>
            <a:no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bg1"/>
                </a:solidFill>
                <a:latin typeface="Century Gothic" panose="020B0502020202020204" pitchFamily="34" charset="0"/>
              </a:rPr>
              <a:t>État</a:t>
            </a:r>
          </a:p>
        </p:txBody>
      </p:sp>
      <p:cxnSp>
        <p:nvCxnSpPr>
          <p:cNvPr id="20" name="Connecteur droit avec flèche 19">
            <a:extLst>
              <a:ext uri="{FF2B5EF4-FFF2-40B4-BE49-F238E27FC236}">
                <a16:creationId xmlns:a16="http://schemas.microsoft.com/office/drawing/2014/main" id="{7EF94931-868D-6AA9-E88B-5941B2806D76}"/>
              </a:ext>
            </a:extLst>
          </p:cNvPr>
          <p:cNvCxnSpPr>
            <a:cxnSpLocks/>
          </p:cNvCxnSpPr>
          <p:nvPr/>
        </p:nvCxnSpPr>
        <p:spPr bwMode="auto">
          <a:xfrm flipH="1">
            <a:off x="8196142" y="5067404"/>
            <a:ext cx="959009" cy="0"/>
          </a:xfrm>
          <a:prstGeom prst="straightConnector1">
            <a:avLst/>
          </a:prstGeom>
          <a:noFill/>
          <a:ln w="9525" cap="flat" cmpd="sng" algn="ctr">
            <a:solidFill>
              <a:schemeClr val="tx2"/>
            </a:solidFill>
            <a:prstDash val="solid"/>
            <a:round/>
            <a:headEnd type="none" w="med" len="med"/>
            <a:tailEnd type="arrow" w="med" len="me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cxnSp>
      <p:sp>
        <p:nvSpPr>
          <p:cNvPr id="21" name="Ellipse 20">
            <a:extLst>
              <a:ext uri="{FF2B5EF4-FFF2-40B4-BE49-F238E27FC236}">
                <a16:creationId xmlns:a16="http://schemas.microsoft.com/office/drawing/2014/main" id="{8557D3C3-3D18-804B-93CD-4770A539DD28}"/>
              </a:ext>
            </a:extLst>
          </p:cNvPr>
          <p:cNvSpPr/>
          <p:nvPr/>
        </p:nvSpPr>
        <p:spPr bwMode="auto">
          <a:xfrm>
            <a:off x="846050" y="4630998"/>
            <a:ext cx="1803837" cy="947944"/>
          </a:xfrm>
          <a:prstGeom prst="ellipse">
            <a:avLst/>
          </a:prstGeom>
          <a:solidFill>
            <a:schemeClr val="bg1"/>
          </a:solidFill>
          <a:ln>
            <a:solidFill>
              <a:schemeClr val="tx1"/>
            </a:solidFill>
            <a:headEnd type="none" w="med" len="med"/>
            <a:tailEnd type="none" w="med" len="med"/>
          </a:ln>
        </p:spPr>
        <p:style>
          <a:lnRef idx="2">
            <a:schemeClr val="accent2">
              <a:shade val="15000"/>
            </a:schemeClr>
          </a:lnRef>
          <a:fillRef idx="1">
            <a:schemeClr val="accent2"/>
          </a:fillRef>
          <a:effectRef idx="0">
            <a:schemeClr val="accent2"/>
          </a:effectRef>
          <a:fontRef idx="minor">
            <a:schemeClr val="lt1"/>
          </a:fontRef>
        </p:style>
        <p:txBody>
          <a:bodyPr vert="horz" wrap="square" lIns="18000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tx1"/>
                </a:solidFill>
                <a:latin typeface="Century Gothic" panose="020B0502020202020204" pitchFamily="34" charset="0"/>
              </a:rPr>
              <a:t>Acheteur privé</a:t>
            </a:r>
          </a:p>
          <a:p>
            <a:pPr marL="0" marR="0" indent="0" algn="ctr" defTabSz="914400" rtl="0" eaLnBrk="1" fontAlgn="base" latinLnBrk="0" hangingPunct="1">
              <a:lnSpc>
                <a:spcPct val="100000"/>
              </a:lnSpc>
              <a:spcBef>
                <a:spcPct val="0"/>
              </a:spcBef>
              <a:spcAft>
                <a:spcPct val="0"/>
              </a:spcAft>
              <a:buClrTx/>
              <a:buSzTx/>
              <a:buFontTx/>
              <a:buNone/>
              <a:tabLst/>
            </a:pPr>
            <a:r>
              <a:rPr lang="fr-FR" sz="1400" dirty="0">
                <a:solidFill>
                  <a:schemeClr val="tx1"/>
                </a:solidFill>
                <a:latin typeface="Century Gothic" panose="020B0502020202020204" pitchFamily="34" charset="0"/>
              </a:rPr>
              <a:t>(hors CCP)</a:t>
            </a:r>
          </a:p>
        </p:txBody>
      </p:sp>
      <p:sp>
        <p:nvSpPr>
          <p:cNvPr id="22" name="ZoneTexte 21">
            <a:extLst>
              <a:ext uri="{FF2B5EF4-FFF2-40B4-BE49-F238E27FC236}">
                <a16:creationId xmlns:a16="http://schemas.microsoft.com/office/drawing/2014/main" id="{E7D70475-F909-5B0E-6A56-8FB0B459AC39}"/>
              </a:ext>
            </a:extLst>
          </p:cNvPr>
          <p:cNvSpPr txBox="1"/>
          <p:nvPr/>
        </p:nvSpPr>
        <p:spPr>
          <a:xfrm>
            <a:off x="9326308" y="4548713"/>
            <a:ext cx="2047958" cy="1323439"/>
          </a:xfrm>
          <a:prstGeom prst="rect">
            <a:avLst/>
          </a:prstGeom>
          <a:noFill/>
        </p:spPr>
        <p:txBody>
          <a:bodyPr wrap="square" rtlCol="0">
            <a:spAutoFit/>
          </a:bodyPr>
          <a:lstStyle/>
          <a:p>
            <a:pPr algn="ctr"/>
            <a:r>
              <a:rPr lang="fr-FR" sz="1600" u="sng" dirty="0">
                <a:solidFill>
                  <a:schemeClr val="tx1"/>
                </a:solidFill>
                <a:latin typeface="Century Gothic" panose="020B0502020202020204" pitchFamily="34" charset="0"/>
              </a:rPr>
              <a:t>Exemple :</a:t>
            </a:r>
          </a:p>
          <a:p>
            <a:pPr algn="ctr"/>
            <a:r>
              <a:rPr lang="fr-FR" sz="1600" dirty="0">
                <a:solidFill>
                  <a:schemeClr val="tx1"/>
                </a:solidFill>
                <a:latin typeface="Century Gothic" panose="020B0502020202020204" pitchFamily="34" charset="0"/>
              </a:rPr>
              <a:t>Le groupement respecte les</a:t>
            </a:r>
          </a:p>
          <a:p>
            <a:pPr algn="ctr"/>
            <a:r>
              <a:rPr lang="fr-FR" sz="1600" dirty="0">
                <a:solidFill>
                  <a:schemeClr val="tx1"/>
                </a:solidFill>
                <a:latin typeface="Century Gothic" panose="020B0502020202020204" pitchFamily="34" charset="0"/>
              </a:rPr>
              <a:t>seuils applicables à l’État</a:t>
            </a:r>
          </a:p>
        </p:txBody>
      </p:sp>
    </p:spTree>
    <p:extLst>
      <p:ext uri="{BB962C8B-B14F-4D97-AF65-F5344CB8AC3E}">
        <p14:creationId xmlns:p14="http://schemas.microsoft.com/office/powerpoint/2010/main" val="2993166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F800C-99E2-F10B-5E4D-629224C1C73F}"/>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038189D-D2A3-E973-98FB-93BEC303DA48}"/>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Techniques d’achat</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60ED7575-AB0A-D8A1-DCF1-D6811D5B343A}"/>
              </a:ext>
            </a:extLst>
          </p:cNvPr>
          <p:cNvSpPr txBox="1"/>
          <p:nvPr/>
        </p:nvSpPr>
        <p:spPr>
          <a:xfrm>
            <a:off x="662749" y="1187568"/>
            <a:ext cx="10866502" cy="2895408"/>
          </a:xfrm>
          <a:prstGeom prst="rect">
            <a:avLst/>
          </a:prstGeom>
          <a:noFill/>
        </p:spPr>
        <p:txBody>
          <a:bodyPr wrap="square" rtlCol="0">
            <a:spAutoFit/>
          </a:bodyPr>
          <a:lstStyle/>
          <a:p>
            <a:pPr algn="just"/>
            <a:r>
              <a:rPr lang="fr-FR" sz="1700" b="1" dirty="0">
                <a:solidFill>
                  <a:srgbClr val="FFCC00"/>
                </a:solidFill>
              </a:rPr>
              <a:t>Article R 2121-8</a:t>
            </a:r>
          </a:p>
          <a:p>
            <a:pPr algn="just"/>
            <a:endParaRPr lang="fr-FR" sz="1700" dirty="0"/>
          </a:p>
          <a:p>
            <a:pPr algn="just">
              <a:lnSpc>
                <a:spcPct val="110000"/>
              </a:lnSpc>
            </a:pPr>
            <a:r>
              <a:rPr lang="fr-FR" sz="1700" dirty="0">
                <a:solidFill>
                  <a:schemeClr val="bg1">
                    <a:lumMod val="50000"/>
                  </a:schemeClr>
                </a:solidFill>
              </a:rPr>
              <a:t>Pour les accords-cadres et les systèmes d’acquisition dynamiques définis à l’article L. 2125-1, la valeur estimée du besoin est déterminée en prenant en compte la valeur maximale estimée de l’ensemble des marchés à passer ou des bons de commande à émettre pendant la durée totale de l’accord-cadre ou du système d’acquisition dynamique.</a:t>
            </a:r>
          </a:p>
          <a:p>
            <a:pPr algn="just">
              <a:lnSpc>
                <a:spcPct val="110000"/>
              </a:lnSpc>
            </a:pPr>
            <a:endParaRPr lang="fr-FR" sz="1700" dirty="0">
              <a:solidFill>
                <a:schemeClr val="bg1">
                  <a:lumMod val="50000"/>
                </a:schemeClr>
              </a:solidFill>
            </a:endParaRPr>
          </a:p>
          <a:p>
            <a:pPr algn="just">
              <a:lnSpc>
                <a:spcPct val="110000"/>
              </a:lnSpc>
            </a:pPr>
            <a:r>
              <a:rPr lang="fr-FR" sz="1700" b="1" u="sng" dirty="0"/>
              <a:t>Question</a:t>
            </a:r>
            <a:r>
              <a:rPr lang="fr-FR" sz="1700" b="1" dirty="0"/>
              <a:t> : si le maximum du S.A.D. n’est pas obligatoire, quelle position adopter ?</a:t>
            </a:r>
          </a:p>
          <a:p>
            <a:pPr algn="just">
              <a:lnSpc>
                <a:spcPct val="110000"/>
              </a:lnSpc>
            </a:pPr>
            <a:r>
              <a:rPr lang="fr-FR" sz="1700" dirty="0"/>
              <a:t>En raisonnant par analogie par rapport aux accords-cadres (avant 2022), il faut considérer que la procédure d’appel d’offres s’applique par défaut si l’acheteur ne fixe pas de maximum.</a:t>
            </a:r>
          </a:p>
        </p:txBody>
      </p:sp>
      <p:grpSp>
        <p:nvGrpSpPr>
          <p:cNvPr id="5" name="Groupe 4">
            <a:extLst>
              <a:ext uri="{FF2B5EF4-FFF2-40B4-BE49-F238E27FC236}">
                <a16:creationId xmlns:a16="http://schemas.microsoft.com/office/drawing/2014/main" id="{4FA1C1D3-0487-DB54-3CEA-143E8F05B50B}"/>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1336209D-3396-3258-12A1-6A1F5EF43E1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5A01D368-DAB9-17F7-C9C0-13224AB9122B}"/>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40F5DBAB-AE23-5596-3C1F-879D5F2D4B4B}"/>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3190591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ACE6AA-3A1C-3B53-12D6-13E4419872D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3CCDFD53-F46D-89E3-9D07-B69E28023B8A}"/>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Partenariat d’innovation</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03C39D2D-D336-C05B-97B7-E64AF68588E3}"/>
              </a:ext>
            </a:extLst>
          </p:cNvPr>
          <p:cNvSpPr txBox="1"/>
          <p:nvPr/>
        </p:nvSpPr>
        <p:spPr>
          <a:xfrm>
            <a:off x="662749" y="1187568"/>
            <a:ext cx="10934519" cy="3183179"/>
          </a:xfrm>
          <a:prstGeom prst="rect">
            <a:avLst/>
          </a:prstGeom>
          <a:noFill/>
        </p:spPr>
        <p:txBody>
          <a:bodyPr wrap="square" rtlCol="0">
            <a:spAutoFit/>
          </a:bodyPr>
          <a:lstStyle/>
          <a:p>
            <a:pPr algn="just"/>
            <a:r>
              <a:rPr lang="fr-FR" sz="1700" b="1" dirty="0">
                <a:solidFill>
                  <a:srgbClr val="FFCC00"/>
                </a:solidFill>
              </a:rPr>
              <a:t>Article R 2121-9</a:t>
            </a:r>
          </a:p>
          <a:p>
            <a:pPr algn="just"/>
            <a:endParaRPr lang="fr-FR" sz="1700" dirty="0"/>
          </a:p>
          <a:p>
            <a:pPr algn="just">
              <a:lnSpc>
                <a:spcPct val="110000"/>
              </a:lnSpc>
            </a:pPr>
            <a:r>
              <a:rPr lang="fr-FR" sz="1700" dirty="0">
                <a:solidFill>
                  <a:schemeClr val="bg1">
                    <a:lumMod val="50000"/>
                  </a:schemeClr>
                </a:solidFill>
              </a:rPr>
              <a:t>Pour les partenariats d’innovation mentionnés à l’article L. 2172-3, la valeur estimée du besoin est déterminée en prenant en compte la valeur totale estimée des activités de recherche et de développement qui doivent être menées au cours des différentes phases du partenariat ainsi que la valeur totale estimée des travaux, fournitures ou services innovants qui en sont le résultat et dont l’acquisition est envisagée.</a:t>
            </a:r>
          </a:p>
          <a:p>
            <a:pPr algn="just">
              <a:lnSpc>
                <a:spcPct val="110000"/>
              </a:lnSpc>
            </a:pPr>
            <a:endParaRPr lang="fr-FR" sz="1700" dirty="0">
              <a:solidFill>
                <a:schemeClr val="bg1">
                  <a:lumMod val="50000"/>
                </a:schemeClr>
              </a:solidFill>
            </a:endParaRPr>
          </a:p>
          <a:p>
            <a:pPr algn="just">
              <a:lnSpc>
                <a:spcPct val="110000"/>
              </a:lnSpc>
            </a:pPr>
            <a:r>
              <a:rPr lang="fr-FR" sz="1700" dirty="0"/>
              <a:t>Le PI est un montage contractuel spécifique dans lequel, après mise en concurrence initiale, les prestataires effectuent une phase Recherche &amp; Développement (Conception) à l’issue de laquelle l’acheteur décide de poursuivre avec un ou plusieurs partenaires le processus de mise au point en vue de l’ Acquisition des innovations produites.</a:t>
            </a:r>
          </a:p>
        </p:txBody>
      </p:sp>
      <p:grpSp>
        <p:nvGrpSpPr>
          <p:cNvPr id="5" name="Groupe 4">
            <a:extLst>
              <a:ext uri="{FF2B5EF4-FFF2-40B4-BE49-F238E27FC236}">
                <a16:creationId xmlns:a16="http://schemas.microsoft.com/office/drawing/2014/main" id="{231935DC-E896-CF2B-35C1-8B97D601B9E3}"/>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719325E0-0BD7-DF63-BE39-89F9C02BE06A}"/>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B4B45AB8-A1C5-5CC7-7D44-D08FBF2A0A68}"/>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D46969CC-3E19-77B7-CE41-E672E1F1E011}"/>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pic>
        <p:nvPicPr>
          <p:cNvPr id="8" name="Image 7">
            <a:extLst>
              <a:ext uri="{FF2B5EF4-FFF2-40B4-BE49-F238E27FC236}">
                <a16:creationId xmlns:a16="http://schemas.microsoft.com/office/drawing/2014/main" id="{664B1684-1CC0-915C-555A-18A92BB14703}"/>
              </a:ext>
            </a:extLst>
          </p:cNvPr>
          <p:cNvPicPr>
            <a:picLocks noChangeAspect="1"/>
          </p:cNvPicPr>
          <p:nvPr/>
        </p:nvPicPr>
        <p:blipFill>
          <a:blip r:embed="rId3"/>
          <a:stretch>
            <a:fillRect/>
          </a:stretch>
        </p:blipFill>
        <p:spPr>
          <a:xfrm>
            <a:off x="3529862" y="4142772"/>
            <a:ext cx="5578323" cy="2118544"/>
          </a:xfrm>
          <a:prstGeom prst="rect">
            <a:avLst/>
          </a:prstGeom>
        </p:spPr>
      </p:pic>
    </p:spTree>
    <p:extLst>
      <p:ext uri="{BB962C8B-B14F-4D97-AF65-F5344CB8AC3E}">
        <p14:creationId xmlns:p14="http://schemas.microsoft.com/office/powerpoint/2010/main" val="1609764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3597F-E867-B614-6470-4026A1C9A8FF}"/>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7CD23CA-4C92-C554-D506-E116C9D3B1A0}"/>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Tout ce qui alourdit la facture » …</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DF937967-F5D4-98A4-25C6-2EF645427387}"/>
              </a:ext>
            </a:extLst>
          </p:cNvPr>
          <p:cNvSpPr txBox="1"/>
          <p:nvPr/>
        </p:nvSpPr>
        <p:spPr>
          <a:xfrm>
            <a:off x="673688" y="978022"/>
            <a:ext cx="10934519" cy="5197577"/>
          </a:xfrm>
          <a:prstGeom prst="rect">
            <a:avLst/>
          </a:prstGeom>
          <a:noFill/>
        </p:spPr>
        <p:txBody>
          <a:bodyPr wrap="square" rtlCol="0">
            <a:spAutoFit/>
          </a:bodyPr>
          <a:lstStyle/>
          <a:p>
            <a:pPr algn="just"/>
            <a:r>
              <a:rPr lang="fr-FR" sz="1700" b="1" dirty="0">
                <a:solidFill>
                  <a:srgbClr val="FFCC00"/>
                </a:solidFill>
              </a:rPr>
              <a:t>Article R 2121-1</a:t>
            </a:r>
          </a:p>
          <a:p>
            <a:pPr algn="just"/>
            <a:endParaRPr lang="fr-FR" sz="1700" dirty="0"/>
          </a:p>
          <a:p>
            <a:pPr algn="just">
              <a:lnSpc>
                <a:spcPct val="110000"/>
              </a:lnSpc>
            </a:pPr>
            <a:r>
              <a:rPr lang="fr-FR" sz="1700" dirty="0">
                <a:solidFill>
                  <a:schemeClr val="bg1">
                    <a:lumMod val="50000"/>
                  </a:schemeClr>
                </a:solidFill>
              </a:rPr>
              <a:t>L’acheteur procède au calcul de la valeur estimée du besoin sur la base du montant total hors taxes du ou des marchés envisagés.</a:t>
            </a:r>
          </a:p>
          <a:p>
            <a:pPr algn="just">
              <a:lnSpc>
                <a:spcPct val="110000"/>
              </a:lnSpc>
            </a:pPr>
            <a:endParaRPr lang="fr-FR" sz="1700" dirty="0">
              <a:solidFill>
                <a:schemeClr val="bg1">
                  <a:lumMod val="50000"/>
                </a:schemeClr>
              </a:solidFill>
            </a:endParaRPr>
          </a:p>
          <a:p>
            <a:pPr algn="just">
              <a:lnSpc>
                <a:spcPct val="110000"/>
              </a:lnSpc>
            </a:pPr>
            <a:r>
              <a:rPr lang="fr-FR" sz="1700" dirty="0">
                <a:solidFill>
                  <a:schemeClr val="bg1">
                    <a:lumMod val="50000"/>
                  </a:schemeClr>
                </a:solidFill>
              </a:rPr>
              <a:t>Il tient compte des options, des reconductions ainsi que de l’ensemble des lots et, le cas échéant, des primes prévues au profit des candidats ou soumissionnaires.</a:t>
            </a:r>
          </a:p>
          <a:p>
            <a:pPr algn="just">
              <a:lnSpc>
                <a:spcPct val="110000"/>
              </a:lnSpc>
            </a:pPr>
            <a:endParaRPr lang="fr-FR" sz="1700" dirty="0"/>
          </a:p>
          <a:p>
            <a:pPr algn="just">
              <a:lnSpc>
                <a:spcPct val="110000"/>
              </a:lnSpc>
            </a:pPr>
            <a:r>
              <a:rPr lang="fr-FR" sz="1700" b="1" dirty="0">
                <a:sym typeface="Wingdings" panose="05000000000000000000" pitchFamily="2" charset="2"/>
              </a:rPr>
              <a:t>Les options sont à prendre au sens européen du terme:</a:t>
            </a:r>
          </a:p>
          <a:p>
            <a:pPr marL="285750" indent="-285750" algn="just">
              <a:lnSpc>
                <a:spcPct val="110000"/>
              </a:lnSpc>
              <a:buFontTx/>
              <a:buChar char="-"/>
            </a:pPr>
            <a:r>
              <a:rPr lang="fr-FR" sz="1700" dirty="0" err="1">
                <a:sym typeface="Wingdings" panose="05000000000000000000" pitchFamily="2" charset="2"/>
              </a:rPr>
              <a:t>PSE</a:t>
            </a:r>
            <a:endParaRPr lang="fr-FR" sz="1700" dirty="0">
              <a:sym typeface="Wingdings" panose="05000000000000000000" pitchFamily="2" charset="2"/>
            </a:endParaRPr>
          </a:p>
          <a:p>
            <a:pPr marL="285750" indent="-285750" algn="just">
              <a:lnSpc>
                <a:spcPct val="110000"/>
              </a:lnSpc>
              <a:buFontTx/>
              <a:buChar char="-"/>
            </a:pPr>
            <a:r>
              <a:rPr lang="fr-FR" sz="1700" dirty="0">
                <a:sym typeface="Wingdings" panose="05000000000000000000" pitchFamily="2" charset="2"/>
              </a:rPr>
              <a:t>Tranches</a:t>
            </a:r>
          </a:p>
          <a:p>
            <a:pPr marL="285750" indent="-285750" algn="just">
              <a:lnSpc>
                <a:spcPct val="110000"/>
              </a:lnSpc>
              <a:buFontTx/>
              <a:buChar char="-"/>
            </a:pPr>
            <a:r>
              <a:rPr lang="fr-FR" sz="1700" dirty="0">
                <a:sym typeface="Wingdings" panose="05000000000000000000" pitchFamily="2" charset="2"/>
              </a:rPr>
              <a:t>Clauses de réexamen (par ex : réalisations de prestations similaires, option d’achat dans un crédit bail…)</a:t>
            </a:r>
          </a:p>
          <a:p>
            <a:pPr marL="285750" indent="-285750" algn="just">
              <a:lnSpc>
                <a:spcPct val="110000"/>
              </a:lnSpc>
              <a:buFontTx/>
              <a:buChar char="-"/>
            </a:pPr>
            <a:endParaRPr lang="fr-FR" sz="1700" dirty="0">
              <a:sym typeface="Wingdings" panose="05000000000000000000" pitchFamily="2" charset="2"/>
            </a:endParaRPr>
          </a:p>
          <a:p>
            <a:pPr algn="just">
              <a:lnSpc>
                <a:spcPct val="110000"/>
              </a:lnSpc>
            </a:pPr>
            <a:r>
              <a:rPr lang="fr-FR" sz="1700" u="sng" dirty="0">
                <a:sym typeface="Wingdings" panose="05000000000000000000" pitchFamily="2" charset="2"/>
              </a:rPr>
              <a:t>Exemple :</a:t>
            </a:r>
          </a:p>
          <a:p>
            <a:pPr algn="just">
              <a:lnSpc>
                <a:spcPct val="110000"/>
              </a:lnSpc>
            </a:pPr>
            <a:r>
              <a:rPr lang="fr-FR" sz="1700" dirty="0">
                <a:sym typeface="Wingdings" panose="05000000000000000000" pitchFamily="2" charset="2"/>
              </a:rPr>
              <a:t>Un Accord-cadre de Travaux d’entretien à 3 lots conclus pour 1 an reconductible 3 fois 1 an ; la valeur maxi HT de chaque période initiale est fixée à 50.000€ pour le lot 1, 25.000€ pour le lot 2, et 10.000€ pour le lot 3. </a:t>
            </a:r>
          </a:p>
          <a:p>
            <a:pPr algn="just">
              <a:lnSpc>
                <a:spcPct val="110000"/>
              </a:lnSpc>
            </a:pPr>
            <a:r>
              <a:rPr lang="fr-FR" sz="1700" dirty="0">
                <a:sym typeface="Wingdings" panose="05000000000000000000" pitchFamily="2" charset="2"/>
              </a:rPr>
              <a:t>De plus, le lot 1 comprend une clause permettant d’inclure de nouveaux bâtiments dans le périmètre de l’accord-cadre avec une incidence sur le maximum pouvant aller jusqu’à +10%.</a:t>
            </a:r>
            <a:endParaRPr lang="fr-FR" sz="1700" dirty="0"/>
          </a:p>
        </p:txBody>
      </p:sp>
      <p:grpSp>
        <p:nvGrpSpPr>
          <p:cNvPr id="5" name="Groupe 4">
            <a:extLst>
              <a:ext uri="{FF2B5EF4-FFF2-40B4-BE49-F238E27FC236}">
                <a16:creationId xmlns:a16="http://schemas.microsoft.com/office/drawing/2014/main" id="{DB2FDA33-BC73-74BC-96D8-AB2111BDAFF8}"/>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2DEA7EAA-A40F-6A81-F92C-CB333083F9EC}"/>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FD563343-F427-3D41-B8CA-D98BEDCAF769}"/>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5EED3E1-1589-9B46-56D8-F5E3DEADDD6A}"/>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3914082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05CC0-64E6-8C9B-AE45-DF8167B8358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3F3D6D2-016B-6005-0742-3B319DDEA515}"/>
              </a:ext>
            </a:extLst>
          </p:cNvPr>
          <p:cNvSpPr/>
          <p:nvPr/>
        </p:nvSpPr>
        <p:spPr bwMode="auto">
          <a:xfrm>
            <a:off x="423746" y="1020301"/>
            <a:ext cx="11307337" cy="5249899"/>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18000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lang="fr-FR" sz="3200" dirty="0">
              <a:solidFill>
                <a:schemeClr val="bg1"/>
              </a:solidFill>
              <a:latin typeface="Century Gothic" panose="020B0502020202020204" pitchFamily="34" charset="0"/>
            </a:endParaRPr>
          </a:p>
        </p:txBody>
      </p:sp>
      <p:sp>
        <p:nvSpPr>
          <p:cNvPr id="16" name="Rectangle 15">
            <a:extLst>
              <a:ext uri="{FF2B5EF4-FFF2-40B4-BE49-F238E27FC236}">
                <a16:creationId xmlns:a16="http://schemas.microsoft.com/office/drawing/2014/main" id="{C1502918-4ADD-BFE5-A608-96CC8DCACBC2}"/>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Tout ce qui alourdit la facture » …</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AC8B0EBA-41D7-6205-3C94-EB7BAD3AE33B}"/>
              </a:ext>
            </a:extLst>
          </p:cNvPr>
          <p:cNvSpPr txBox="1"/>
          <p:nvPr/>
        </p:nvSpPr>
        <p:spPr>
          <a:xfrm>
            <a:off x="628740" y="1020301"/>
            <a:ext cx="10934519" cy="5249899"/>
          </a:xfrm>
          <a:prstGeom prst="rect">
            <a:avLst/>
          </a:prstGeom>
          <a:noFill/>
        </p:spPr>
        <p:txBody>
          <a:bodyPr wrap="square" rtlCol="0">
            <a:spAutoFit/>
          </a:bodyPr>
          <a:lstStyle/>
          <a:p>
            <a:pPr algn="just">
              <a:lnSpc>
                <a:spcPct val="110000"/>
              </a:lnSpc>
            </a:pPr>
            <a:r>
              <a:rPr lang="fr-FR" sz="1700" u="sng" dirty="0">
                <a:sym typeface="Wingdings" panose="05000000000000000000" pitchFamily="2" charset="2"/>
              </a:rPr>
              <a:t>Computation :</a:t>
            </a:r>
          </a:p>
          <a:p>
            <a:pPr algn="just">
              <a:lnSpc>
                <a:spcPct val="110000"/>
              </a:lnSpc>
            </a:pPr>
            <a:endParaRPr lang="fr-FR" sz="1700" dirty="0">
              <a:sym typeface="Wingdings" panose="05000000000000000000" pitchFamily="2" charset="2"/>
            </a:endParaRPr>
          </a:p>
          <a:p>
            <a:pPr marL="285750" indent="-285750" algn="just">
              <a:lnSpc>
                <a:spcPct val="110000"/>
              </a:lnSpc>
              <a:buFont typeface="Arial" panose="020B0604020202020204" pitchFamily="34" charset="0"/>
              <a:buChar char="•"/>
            </a:pPr>
            <a:r>
              <a:rPr lang="fr-FR" sz="1700" b="1" dirty="0">
                <a:sym typeface="Wingdings" panose="05000000000000000000" pitchFamily="2" charset="2"/>
              </a:rPr>
              <a:t>Tous les lots </a:t>
            </a:r>
            <a:r>
              <a:rPr lang="fr-FR" sz="1700" dirty="0">
                <a:sym typeface="Wingdings" panose="05000000000000000000" pitchFamily="2" charset="2"/>
              </a:rPr>
              <a:t> 50k + 25k + 10k pour la période initiale, soit un global tous lots confondus de </a:t>
            </a:r>
            <a:r>
              <a:rPr lang="fr-FR" sz="1700" b="1" dirty="0">
                <a:sym typeface="Wingdings" panose="05000000000000000000" pitchFamily="2" charset="2"/>
              </a:rPr>
              <a:t>85.000€ HT</a:t>
            </a:r>
          </a:p>
          <a:p>
            <a:pPr marL="285750" indent="-285750" algn="just">
              <a:lnSpc>
                <a:spcPct val="110000"/>
              </a:lnSpc>
              <a:buFont typeface="Arial" panose="020B0604020202020204" pitchFamily="34" charset="0"/>
              <a:buChar char="•"/>
            </a:pPr>
            <a:endParaRPr lang="fr-FR" sz="1700" dirty="0">
              <a:sym typeface="Wingdings" panose="05000000000000000000" pitchFamily="2" charset="2"/>
            </a:endParaRPr>
          </a:p>
          <a:p>
            <a:pPr marL="285750" indent="-285750" algn="just">
              <a:lnSpc>
                <a:spcPct val="110000"/>
              </a:lnSpc>
              <a:buFont typeface="Arial" panose="020B0604020202020204" pitchFamily="34" charset="0"/>
              <a:buChar char="•"/>
            </a:pPr>
            <a:r>
              <a:rPr lang="fr-FR" sz="1700" b="1" dirty="0">
                <a:sym typeface="Wingdings" panose="05000000000000000000" pitchFamily="2" charset="2"/>
              </a:rPr>
              <a:t>Toutes les reconductions </a:t>
            </a:r>
            <a:r>
              <a:rPr lang="fr-FR" sz="1700" dirty="0">
                <a:sym typeface="Wingdings" panose="05000000000000000000" pitchFamily="2" charset="2"/>
              </a:rPr>
              <a:t> mon contrat prévoit au plus 4 périodes toutes égales à la durée de ma période initiale soit 1 an, je multiplie donc mon global lots par 4</a:t>
            </a:r>
          </a:p>
          <a:p>
            <a:pPr lvl="1" algn="just">
              <a:lnSpc>
                <a:spcPct val="110000"/>
              </a:lnSpc>
            </a:pPr>
            <a:r>
              <a:rPr lang="fr-FR" sz="1700" dirty="0">
                <a:sym typeface="Wingdings" panose="05000000000000000000" pitchFamily="2" charset="2"/>
              </a:rPr>
              <a:t>Global tous lots * (</a:t>
            </a:r>
            <a:r>
              <a:rPr lang="fr-FR" sz="1700" u="sng" dirty="0">
                <a:sym typeface="Wingdings" panose="05000000000000000000" pitchFamily="2" charset="2"/>
              </a:rPr>
              <a:t>durée totale / durée de la période initiale</a:t>
            </a:r>
            <a:r>
              <a:rPr lang="fr-FR" sz="1700" dirty="0">
                <a:sym typeface="Wingdings" panose="05000000000000000000" pitchFamily="2" charset="2"/>
              </a:rPr>
              <a:t>) =</a:t>
            </a:r>
          </a:p>
          <a:p>
            <a:pPr lvl="1" algn="just">
              <a:lnSpc>
                <a:spcPct val="110000"/>
              </a:lnSpc>
            </a:pPr>
            <a:r>
              <a:rPr lang="fr-FR" sz="1700" dirty="0">
                <a:sym typeface="Wingdings" panose="05000000000000000000" pitchFamily="2" charset="2"/>
              </a:rPr>
              <a:t>85k * 4 = </a:t>
            </a:r>
            <a:r>
              <a:rPr lang="fr-FR" sz="1700" b="1" dirty="0">
                <a:sym typeface="Wingdings" panose="05000000000000000000" pitchFamily="2" charset="2"/>
              </a:rPr>
              <a:t>340.000€ HT</a:t>
            </a:r>
          </a:p>
          <a:p>
            <a:pPr algn="just">
              <a:lnSpc>
                <a:spcPct val="110000"/>
              </a:lnSpc>
            </a:pPr>
            <a:endParaRPr lang="fr-FR" sz="1700" dirty="0">
              <a:sym typeface="Wingdings" panose="05000000000000000000" pitchFamily="2" charset="2"/>
            </a:endParaRPr>
          </a:p>
          <a:p>
            <a:pPr marL="285750" indent="-285750" algn="just">
              <a:lnSpc>
                <a:spcPct val="110000"/>
              </a:lnSpc>
              <a:buFont typeface="Arial" panose="020B0604020202020204" pitchFamily="34" charset="0"/>
              <a:buChar char="•"/>
            </a:pPr>
            <a:r>
              <a:rPr lang="fr-FR" sz="1700" b="1" dirty="0">
                <a:sym typeface="Wingdings" panose="05000000000000000000" pitchFamily="2" charset="2"/>
              </a:rPr>
              <a:t>Toutes les options </a:t>
            </a:r>
            <a:r>
              <a:rPr lang="fr-FR" sz="1700" dirty="0">
                <a:sym typeface="Wingdings" panose="05000000000000000000" pitchFamily="2" charset="2"/>
              </a:rPr>
              <a:t> Je n’oublie pas d’intégrer le montant de mon « option » (= ma clause de réexamen), donc d’ajouter 10% du montant de mon lot n°1 proratisé sur la durée totale de ce contrat.</a:t>
            </a:r>
          </a:p>
          <a:p>
            <a:pPr lvl="1" algn="just">
              <a:lnSpc>
                <a:spcPct val="110000"/>
              </a:lnSpc>
            </a:pPr>
            <a:r>
              <a:rPr lang="fr-FR" sz="1700" dirty="0">
                <a:sym typeface="Wingdings" panose="05000000000000000000" pitchFamily="2" charset="2"/>
              </a:rPr>
              <a:t>Montant estimé lot 1 = 50k donc </a:t>
            </a:r>
            <a:r>
              <a:rPr lang="fr-FR" sz="1700" u="sng" dirty="0">
                <a:sym typeface="Wingdings" panose="05000000000000000000" pitchFamily="2" charset="2"/>
              </a:rPr>
              <a:t>montant de l’option = 5k sur la période initiale</a:t>
            </a:r>
          </a:p>
          <a:p>
            <a:pPr lvl="1" algn="just">
              <a:lnSpc>
                <a:spcPct val="110000"/>
              </a:lnSpc>
            </a:pPr>
            <a:r>
              <a:rPr lang="fr-FR" sz="1700" u="sng" dirty="0">
                <a:sym typeface="Wingdings" panose="05000000000000000000" pitchFamily="2" charset="2"/>
              </a:rPr>
              <a:t>Montant de l’option sur la durée totale</a:t>
            </a:r>
            <a:r>
              <a:rPr lang="fr-FR" sz="1700" dirty="0">
                <a:sym typeface="Wingdings" panose="05000000000000000000" pitchFamily="2" charset="2"/>
              </a:rPr>
              <a:t> = 5k * (durée totale lot 1 / durée de la période initiale lot 1)</a:t>
            </a:r>
          </a:p>
          <a:p>
            <a:pPr lvl="1" algn="just">
              <a:lnSpc>
                <a:spcPct val="110000"/>
              </a:lnSpc>
            </a:pPr>
            <a:r>
              <a:rPr lang="fr-FR" sz="1700" dirty="0">
                <a:sym typeface="Wingdings" panose="05000000000000000000" pitchFamily="2" charset="2"/>
              </a:rPr>
              <a:t>				= </a:t>
            </a:r>
            <a:r>
              <a:rPr lang="fr-FR" sz="1700" b="1" dirty="0">
                <a:sym typeface="Wingdings" panose="05000000000000000000" pitchFamily="2" charset="2"/>
              </a:rPr>
              <a:t>20.000€</a:t>
            </a:r>
          </a:p>
          <a:p>
            <a:pPr algn="just">
              <a:lnSpc>
                <a:spcPct val="110000"/>
              </a:lnSpc>
            </a:pPr>
            <a:endParaRPr lang="fr-FR" sz="1700" dirty="0"/>
          </a:p>
          <a:p>
            <a:pPr marL="285750" indent="-285750" algn="just">
              <a:lnSpc>
                <a:spcPct val="110000"/>
              </a:lnSpc>
              <a:buFont typeface="Arial" panose="020B0604020202020204" pitchFamily="34" charset="0"/>
              <a:buChar char="•"/>
            </a:pPr>
            <a:r>
              <a:rPr lang="fr-FR" sz="1700" b="1" u="sng" dirty="0"/>
              <a:t>Résultat global = 360.000€ HT</a:t>
            </a:r>
          </a:p>
          <a:p>
            <a:pPr algn="just">
              <a:lnSpc>
                <a:spcPct val="110000"/>
              </a:lnSpc>
            </a:pPr>
            <a:r>
              <a:rPr lang="fr-FR" sz="1700" dirty="0"/>
              <a:t>Seuil de procédure approprié : appel d’offres</a:t>
            </a:r>
          </a:p>
          <a:p>
            <a:pPr algn="just">
              <a:lnSpc>
                <a:spcPct val="110000"/>
              </a:lnSpc>
            </a:pPr>
            <a:r>
              <a:rPr lang="fr-FR" sz="1700" dirty="0"/>
              <a:t>Montant maximum des petits lots : 72.000€ … le lot 3 est un bon candidat !</a:t>
            </a:r>
          </a:p>
        </p:txBody>
      </p:sp>
      <p:grpSp>
        <p:nvGrpSpPr>
          <p:cNvPr id="5" name="Groupe 4">
            <a:extLst>
              <a:ext uri="{FF2B5EF4-FFF2-40B4-BE49-F238E27FC236}">
                <a16:creationId xmlns:a16="http://schemas.microsoft.com/office/drawing/2014/main" id="{CD159512-D5B6-2E0B-B94F-073835B844A6}"/>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EE5485B3-6196-1BB1-3539-F7A606CC4C68}"/>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087B9265-0F46-F002-14D0-C51E6B5B7EED}"/>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9A2CF86-6846-9E23-2483-2F7FA2771FA2}"/>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446496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E3AB-0B9E-D003-B68D-377A7709FE3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6E29925-D82A-4993-B4E1-A47A640C918B}"/>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Tout ce qui alourdit la facture » …</a:t>
            </a:r>
            <a:endParaRPr kumimoji="0" lang="fr-FR" sz="2000" b="1" i="0" u="none" strike="noStrike" kern="1200" cap="none" spc="0" normalizeH="0" noProof="0" dirty="0">
              <a:ln>
                <a:noFill/>
              </a:ln>
              <a:solidFill>
                <a:srgbClr val="FFFFFF"/>
              </a:solidFill>
              <a:effectLst/>
              <a:uLnTx/>
              <a:uFillTx/>
              <a:latin typeface="Century Gothic" panose="020B0502020202020204" pitchFamily="34" charset="0"/>
              <a:ea typeface="+mn-ea"/>
              <a:cs typeface="+mn-cs"/>
            </a:endParaRPr>
          </a:p>
        </p:txBody>
      </p:sp>
      <p:sp>
        <p:nvSpPr>
          <p:cNvPr id="2" name="ZoneTexte 1">
            <a:extLst>
              <a:ext uri="{FF2B5EF4-FFF2-40B4-BE49-F238E27FC236}">
                <a16:creationId xmlns:a16="http://schemas.microsoft.com/office/drawing/2014/main" id="{90C08AFE-0922-C38F-8485-DCE88D32544F}"/>
              </a:ext>
            </a:extLst>
          </p:cNvPr>
          <p:cNvSpPr txBox="1"/>
          <p:nvPr/>
        </p:nvSpPr>
        <p:spPr>
          <a:xfrm>
            <a:off x="628740" y="1020301"/>
            <a:ext cx="10934519" cy="5249899"/>
          </a:xfrm>
          <a:prstGeom prst="rect">
            <a:avLst/>
          </a:prstGeom>
          <a:noFill/>
        </p:spPr>
        <p:txBody>
          <a:bodyPr wrap="square" rtlCol="0">
            <a:spAutoFit/>
          </a:bodyPr>
          <a:lstStyle/>
          <a:p>
            <a:pPr algn="just">
              <a:lnSpc>
                <a:spcPct val="110000"/>
              </a:lnSpc>
            </a:pPr>
            <a:r>
              <a:rPr lang="fr-FR" sz="1700" u="sng" dirty="0">
                <a:sym typeface="Wingdings" panose="05000000000000000000" pitchFamily="2" charset="2"/>
              </a:rPr>
              <a:t>Autre exemple :</a:t>
            </a:r>
          </a:p>
          <a:p>
            <a:pPr algn="just">
              <a:lnSpc>
                <a:spcPct val="110000"/>
              </a:lnSpc>
            </a:pPr>
            <a:r>
              <a:rPr lang="fr-FR" sz="1700" dirty="0">
                <a:sym typeface="Wingdings" panose="05000000000000000000" pitchFamily="2" charset="2"/>
              </a:rPr>
              <a:t>Même configuration, sauf que mon lot 1 comprend une clause permettant d’inclure de nouveaux bâtiments dans le périmètre de l’AC avec une incidence sur le maximum pouvant aller jusqu’à +10% d’augmentation annuelle.</a:t>
            </a: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algn="just">
              <a:lnSpc>
                <a:spcPct val="110000"/>
              </a:lnSpc>
            </a:pPr>
            <a:endParaRPr lang="fr-FR" sz="1700" dirty="0"/>
          </a:p>
          <a:p>
            <a:pPr marL="285750" indent="-285750" algn="just">
              <a:lnSpc>
                <a:spcPct val="110000"/>
              </a:lnSpc>
              <a:buFont typeface="Arial" panose="020B0604020202020204" pitchFamily="34" charset="0"/>
              <a:buChar char="•"/>
            </a:pPr>
            <a:r>
              <a:rPr lang="fr-FR" sz="1700" b="1" u="sng" dirty="0"/>
              <a:t>Résultat global = 363.205€ HT</a:t>
            </a:r>
          </a:p>
          <a:p>
            <a:pPr algn="just">
              <a:lnSpc>
                <a:spcPct val="110000"/>
              </a:lnSpc>
            </a:pPr>
            <a:r>
              <a:rPr lang="fr-FR" sz="1700" dirty="0"/>
              <a:t>Seuil de procédure approprié : appel d’offres</a:t>
            </a:r>
          </a:p>
          <a:p>
            <a:pPr algn="just">
              <a:lnSpc>
                <a:spcPct val="110000"/>
              </a:lnSpc>
            </a:pPr>
            <a:r>
              <a:rPr lang="fr-FR" sz="1700" dirty="0"/>
              <a:t>Montant maximum des petits lots : 72.641€ … </a:t>
            </a:r>
          </a:p>
          <a:p>
            <a:pPr algn="just">
              <a:lnSpc>
                <a:spcPct val="110000"/>
              </a:lnSpc>
            </a:pPr>
            <a:r>
              <a:rPr lang="fr-FR" sz="1700" dirty="0"/>
              <a:t>le lot 3 est toujours un bon candidat !</a:t>
            </a:r>
          </a:p>
        </p:txBody>
      </p:sp>
      <p:grpSp>
        <p:nvGrpSpPr>
          <p:cNvPr id="5" name="Groupe 4">
            <a:extLst>
              <a:ext uri="{FF2B5EF4-FFF2-40B4-BE49-F238E27FC236}">
                <a16:creationId xmlns:a16="http://schemas.microsoft.com/office/drawing/2014/main" id="{7B1919FF-3649-9C11-A27E-EB46EC3A4E51}"/>
              </a:ext>
            </a:extLst>
          </p:cNvPr>
          <p:cNvGrpSpPr/>
          <p:nvPr/>
        </p:nvGrpSpPr>
        <p:grpSpPr>
          <a:xfrm>
            <a:off x="0" y="6478964"/>
            <a:ext cx="12192000" cy="406420"/>
            <a:chOff x="-1524000" y="1294388"/>
            <a:chExt cx="12192000" cy="406420"/>
          </a:xfrm>
        </p:grpSpPr>
        <p:sp>
          <p:nvSpPr>
            <p:cNvPr id="6" name="Rectangle 5">
              <a:extLst>
                <a:ext uri="{FF2B5EF4-FFF2-40B4-BE49-F238E27FC236}">
                  <a16:creationId xmlns:a16="http://schemas.microsoft.com/office/drawing/2014/main" id="{16A7B64B-3B3E-5BAF-06FF-4E94671E7C32}"/>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a:extLst>
                <a:ext uri="{FF2B5EF4-FFF2-40B4-BE49-F238E27FC236}">
                  <a16:creationId xmlns:a16="http://schemas.microsoft.com/office/drawing/2014/main" id="{5475CF05-DC8F-8D07-32F4-F746AFF1B972}"/>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a:extLst>
              <a:ext uri="{FF2B5EF4-FFF2-40B4-BE49-F238E27FC236}">
                <a16:creationId xmlns:a16="http://schemas.microsoft.com/office/drawing/2014/main" id="{587701D3-B586-6153-91EF-41FEB5933FAF}"/>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400" b="1" dirty="0">
                <a:solidFill>
                  <a:srgbClr val="FFFFFF"/>
                </a:solidFill>
                <a:latin typeface="Century Gothic" panose="020B0502020202020204" pitchFamily="34" charset="0"/>
              </a:rPr>
              <a:t>MODALITÉS DE L’ACHAT</a:t>
            </a:r>
            <a:endParaRPr lang="fr-FR" sz="1200" b="1" dirty="0">
              <a:solidFill>
                <a:srgbClr val="FFFFFF"/>
              </a:solidFill>
              <a:latin typeface="Century Gothic" panose="020B0502020202020204" pitchFamily="34" charset="0"/>
            </a:endParaRPr>
          </a:p>
        </p:txBody>
      </p:sp>
      <p:pic>
        <p:nvPicPr>
          <p:cNvPr id="8" name="Image 7">
            <a:extLst>
              <a:ext uri="{FF2B5EF4-FFF2-40B4-BE49-F238E27FC236}">
                <a16:creationId xmlns:a16="http://schemas.microsoft.com/office/drawing/2014/main" id="{98771961-BBC6-DE85-F577-8442F40700E2}"/>
              </a:ext>
            </a:extLst>
          </p:cNvPr>
          <p:cNvPicPr>
            <a:picLocks noChangeAspect="1"/>
          </p:cNvPicPr>
          <p:nvPr/>
        </p:nvPicPr>
        <p:blipFill>
          <a:blip r:embed="rId3"/>
          <a:stretch>
            <a:fillRect/>
          </a:stretch>
        </p:blipFill>
        <p:spPr>
          <a:xfrm>
            <a:off x="327655" y="2163345"/>
            <a:ext cx="3173826" cy="1478454"/>
          </a:xfrm>
          <a:prstGeom prst="rect">
            <a:avLst/>
          </a:prstGeom>
        </p:spPr>
      </p:pic>
      <p:pic>
        <p:nvPicPr>
          <p:cNvPr id="11" name="Image 10">
            <a:extLst>
              <a:ext uri="{FF2B5EF4-FFF2-40B4-BE49-F238E27FC236}">
                <a16:creationId xmlns:a16="http://schemas.microsoft.com/office/drawing/2014/main" id="{BD058F66-8102-7413-D58F-003BCF24CD1A}"/>
              </a:ext>
            </a:extLst>
          </p:cNvPr>
          <p:cNvPicPr>
            <a:picLocks noChangeAspect="1"/>
          </p:cNvPicPr>
          <p:nvPr/>
        </p:nvPicPr>
        <p:blipFill>
          <a:blip r:embed="rId4"/>
          <a:stretch>
            <a:fillRect/>
          </a:stretch>
        </p:blipFill>
        <p:spPr>
          <a:xfrm>
            <a:off x="3629891" y="2163345"/>
            <a:ext cx="3640701" cy="2118957"/>
          </a:xfrm>
          <a:prstGeom prst="rect">
            <a:avLst/>
          </a:prstGeom>
        </p:spPr>
      </p:pic>
      <p:pic>
        <p:nvPicPr>
          <p:cNvPr id="13" name="Image 12">
            <a:extLst>
              <a:ext uri="{FF2B5EF4-FFF2-40B4-BE49-F238E27FC236}">
                <a16:creationId xmlns:a16="http://schemas.microsoft.com/office/drawing/2014/main" id="{92A7FE6D-C2E1-C9FA-B80A-777D6975CF1F}"/>
              </a:ext>
            </a:extLst>
          </p:cNvPr>
          <p:cNvPicPr>
            <a:picLocks noChangeAspect="1"/>
          </p:cNvPicPr>
          <p:nvPr/>
        </p:nvPicPr>
        <p:blipFill>
          <a:blip r:embed="rId5"/>
          <a:stretch>
            <a:fillRect/>
          </a:stretch>
        </p:blipFill>
        <p:spPr>
          <a:xfrm>
            <a:off x="7399002" y="2163345"/>
            <a:ext cx="4392919" cy="2417757"/>
          </a:xfrm>
          <a:prstGeom prst="rect">
            <a:avLst/>
          </a:prstGeom>
        </p:spPr>
      </p:pic>
      <p:pic>
        <p:nvPicPr>
          <p:cNvPr id="15" name="Image 14">
            <a:extLst>
              <a:ext uri="{FF2B5EF4-FFF2-40B4-BE49-F238E27FC236}">
                <a16:creationId xmlns:a16="http://schemas.microsoft.com/office/drawing/2014/main" id="{B9FA90A1-06D8-0204-EF00-FA9C8441E102}"/>
              </a:ext>
            </a:extLst>
          </p:cNvPr>
          <p:cNvPicPr>
            <a:picLocks noChangeAspect="1"/>
          </p:cNvPicPr>
          <p:nvPr/>
        </p:nvPicPr>
        <p:blipFill>
          <a:blip r:embed="rId6"/>
          <a:stretch>
            <a:fillRect/>
          </a:stretch>
        </p:blipFill>
        <p:spPr>
          <a:xfrm>
            <a:off x="5450241" y="4920707"/>
            <a:ext cx="4179811" cy="1218652"/>
          </a:xfrm>
          <a:prstGeom prst="rect">
            <a:avLst/>
          </a:prstGeom>
        </p:spPr>
      </p:pic>
    </p:spTree>
    <p:extLst>
      <p:ext uri="{BB962C8B-B14F-4D97-AF65-F5344CB8AC3E}">
        <p14:creationId xmlns:p14="http://schemas.microsoft.com/office/powerpoint/2010/main" val="2752519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BC817-DFBE-7F63-3B20-2D97E76AB00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8CADC8D-B433-18C8-3D3C-9C76CE1B29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515100"/>
          </a:xfrm>
          <a:prstGeom prst="rect">
            <a:avLst/>
          </a:prstGeom>
        </p:spPr>
      </p:pic>
      <p:grpSp>
        <p:nvGrpSpPr>
          <p:cNvPr id="10" name="Groupe 9">
            <a:extLst>
              <a:ext uri="{FF2B5EF4-FFF2-40B4-BE49-F238E27FC236}">
                <a16:creationId xmlns:a16="http://schemas.microsoft.com/office/drawing/2014/main" id="{2C41838B-9268-951B-A4BB-CAF2736A42F6}"/>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B9B5C2B4-9BD7-AE15-C152-2EAEBC55DF62}"/>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FC8819FA-4D3D-222C-1F79-66325049E8C4}"/>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a:extLst>
              <a:ext uri="{FF2B5EF4-FFF2-40B4-BE49-F238E27FC236}">
                <a16:creationId xmlns:a16="http://schemas.microsoft.com/office/drawing/2014/main" id="{0C93C0F2-DC3A-BDAE-48B5-40016CC79035}"/>
              </a:ext>
            </a:extLst>
          </p:cNvPr>
          <p:cNvSpPr/>
          <p:nvPr/>
        </p:nvSpPr>
        <p:spPr bwMode="auto">
          <a:xfrm>
            <a:off x="3186545" y="3380510"/>
            <a:ext cx="8562110"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r>
              <a:rPr lang="fr-FR" sz="44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 la computation selon la durée du contrat</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263185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29556-AAAA-A2A7-B5AF-A7DA48249D8B}"/>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FD5EC85-ADFB-A62B-9B3A-39FE2FBA2DF7}"/>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Achats récurrents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72F6ED66-36E5-23DF-2A33-EBA98336C76A}"/>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Durée du contrat</a:t>
            </a:r>
            <a:endParaRPr lang="fr-FR" sz="1200" b="1" cap="all" dirty="0">
              <a:solidFill>
                <a:srgbClr val="FFFFFF"/>
              </a:solidFill>
              <a:latin typeface="Century Gothic" panose="020B0502020202020204" pitchFamily="34" charset="0"/>
            </a:endParaRPr>
          </a:p>
        </p:txBody>
      </p:sp>
      <p:grpSp>
        <p:nvGrpSpPr>
          <p:cNvPr id="6" name="Groupe 5">
            <a:extLst>
              <a:ext uri="{FF2B5EF4-FFF2-40B4-BE49-F238E27FC236}">
                <a16:creationId xmlns:a16="http://schemas.microsoft.com/office/drawing/2014/main" id="{D49F21C4-EBC6-A187-EB14-D475EB04FC3A}"/>
              </a:ext>
            </a:extLst>
          </p:cNvPr>
          <p:cNvGrpSpPr/>
          <p:nvPr/>
        </p:nvGrpSpPr>
        <p:grpSpPr>
          <a:xfrm>
            <a:off x="0" y="6478964"/>
            <a:ext cx="12192000" cy="406420"/>
            <a:chOff x="-1524000" y="1294388"/>
            <a:chExt cx="12192000" cy="406420"/>
          </a:xfrm>
        </p:grpSpPr>
        <p:sp>
          <p:nvSpPr>
            <p:cNvPr id="7" name="Rectangle 6">
              <a:extLst>
                <a:ext uri="{FF2B5EF4-FFF2-40B4-BE49-F238E27FC236}">
                  <a16:creationId xmlns:a16="http://schemas.microsoft.com/office/drawing/2014/main" id="{85CF0A4E-77E3-EE12-3491-3B53F5759EBE}"/>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a:extLst>
                <a:ext uri="{FF2B5EF4-FFF2-40B4-BE49-F238E27FC236}">
                  <a16:creationId xmlns:a16="http://schemas.microsoft.com/office/drawing/2014/main" id="{7A8DABBB-4D3A-864D-91C3-9E8A2278C443}"/>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a:extLst>
              <a:ext uri="{FF2B5EF4-FFF2-40B4-BE49-F238E27FC236}">
                <a16:creationId xmlns:a16="http://schemas.microsoft.com/office/drawing/2014/main" id="{D4A2DD0F-50D0-065A-F008-E9AA98E6A45E}"/>
              </a:ext>
            </a:extLst>
          </p:cNvPr>
          <p:cNvSpPr txBox="1"/>
          <p:nvPr/>
        </p:nvSpPr>
        <p:spPr>
          <a:xfrm>
            <a:off x="332814" y="1045348"/>
            <a:ext cx="11616267" cy="5083699"/>
          </a:xfrm>
          <a:prstGeom prst="rect">
            <a:avLst/>
          </a:prstGeom>
          <a:noFill/>
        </p:spPr>
        <p:txBody>
          <a:bodyPr wrap="square" rtlCol="0">
            <a:spAutoFit/>
          </a:bodyPr>
          <a:lstStyle/>
          <a:p>
            <a:pPr algn="just"/>
            <a:r>
              <a:rPr lang="fr-FR" sz="1700" b="1" dirty="0">
                <a:solidFill>
                  <a:srgbClr val="FFCC00"/>
                </a:solidFill>
              </a:rPr>
              <a:t>Article R 2121-1</a:t>
            </a:r>
          </a:p>
          <a:p>
            <a:pPr algn="just"/>
            <a:endParaRPr lang="fr-FR" sz="1700" dirty="0"/>
          </a:p>
          <a:p>
            <a:pPr algn="just">
              <a:lnSpc>
                <a:spcPct val="110000"/>
              </a:lnSpc>
              <a:spcAft>
                <a:spcPts val="1200"/>
              </a:spcAft>
            </a:pPr>
            <a:r>
              <a:rPr lang="fr-FR" sz="1700" dirty="0">
                <a:solidFill>
                  <a:schemeClr val="bg1">
                    <a:lumMod val="50000"/>
                  </a:schemeClr>
                </a:solidFill>
              </a:rPr>
              <a:t>L’acheteur procède au calcul de la valeur estimée du besoin sur la base du </a:t>
            </a:r>
            <a:r>
              <a:rPr lang="fr-FR" sz="1700" b="1" dirty="0">
                <a:solidFill>
                  <a:schemeClr val="bg1">
                    <a:lumMod val="50000"/>
                  </a:schemeClr>
                </a:solidFill>
              </a:rPr>
              <a:t>montant total hors taxes du ou des marchés envisagés</a:t>
            </a:r>
            <a:r>
              <a:rPr lang="fr-FR" sz="1700" dirty="0">
                <a:solidFill>
                  <a:schemeClr val="bg1">
                    <a:lumMod val="50000"/>
                  </a:schemeClr>
                </a:solidFill>
              </a:rPr>
              <a:t>.</a:t>
            </a:r>
          </a:p>
          <a:p>
            <a:pPr algn="just">
              <a:lnSpc>
                <a:spcPct val="110000"/>
              </a:lnSpc>
            </a:pPr>
            <a:r>
              <a:rPr lang="fr-FR" sz="1700" dirty="0">
                <a:solidFill>
                  <a:schemeClr val="bg1">
                    <a:lumMod val="50000"/>
                  </a:schemeClr>
                </a:solidFill>
              </a:rPr>
              <a:t>Il tient compte des options, des reconductions ainsi que de l’ensemble des lots et, le cas échéant, des primes prévues au profit des candidats ou soumissionnaires.</a:t>
            </a:r>
          </a:p>
          <a:p>
            <a:pPr algn="just">
              <a:lnSpc>
                <a:spcPct val="110000"/>
              </a:lnSpc>
            </a:pPr>
            <a:endParaRPr lang="fr-FR" sz="1700" dirty="0">
              <a:solidFill>
                <a:schemeClr val="bg1">
                  <a:lumMod val="50000"/>
                </a:schemeClr>
              </a:solidFill>
            </a:endParaRPr>
          </a:p>
          <a:p>
            <a:pPr algn="just">
              <a:lnSpc>
                <a:spcPct val="110000"/>
              </a:lnSpc>
            </a:pPr>
            <a:r>
              <a:rPr lang="fr-FR" sz="1700" b="1" dirty="0">
                <a:solidFill>
                  <a:srgbClr val="FFCC00"/>
                </a:solidFill>
              </a:rPr>
              <a:t>Article R2121-7 </a:t>
            </a:r>
          </a:p>
          <a:p>
            <a:pPr algn="just">
              <a:lnSpc>
                <a:spcPct val="110000"/>
              </a:lnSpc>
            </a:pPr>
            <a:endParaRPr lang="fr-FR" sz="1700" dirty="0">
              <a:solidFill>
                <a:schemeClr val="bg1">
                  <a:lumMod val="50000"/>
                </a:schemeClr>
              </a:solidFill>
            </a:endParaRPr>
          </a:p>
          <a:p>
            <a:pPr algn="just">
              <a:lnSpc>
                <a:spcPct val="110000"/>
              </a:lnSpc>
              <a:spcAft>
                <a:spcPts val="1200"/>
              </a:spcAft>
            </a:pPr>
            <a:r>
              <a:rPr lang="fr-FR" sz="1700" dirty="0">
                <a:solidFill>
                  <a:schemeClr val="bg1">
                    <a:lumMod val="50000"/>
                  </a:schemeClr>
                </a:solidFill>
              </a:rPr>
              <a:t>Pour les marchés de fournitures ou de services qui répondent à un besoin régulier, la valeur estimée du besoin est déterminée sur la base :</a:t>
            </a:r>
          </a:p>
          <a:p>
            <a:pPr algn="just">
              <a:lnSpc>
                <a:spcPct val="110000"/>
              </a:lnSpc>
              <a:spcAft>
                <a:spcPts val="1200"/>
              </a:spcAft>
            </a:pPr>
            <a:r>
              <a:rPr lang="fr-FR" sz="1700" dirty="0">
                <a:solidFill>
                  <a:schemeClr val="bg1">
                    <a:lumMod val="50000"/>
                  </a:schemeClr>
                </a:solidFill>
              </a:rPr>
              <a:t>1° Soit du montant hors taxes des prestations exécutées au cours des </a:t>
            </a:r>
            <a:r>
              <a:rPr lang="fr-FR" sz="1700" b="1" dirty="0">
                <a:solidFill>
                  <a:schemeClr val="bg1">
                    <a:lumMod val="50000"/>
                  </a:schemeClr>
                </a:solidFill>
              </a:rPr>
              <a:t>douze mois</a:t>
            </a:r>
            <a:r>
              <a:rPr lang="fr-FR" sz="1700" dirty="0">
                <a:solidFill>
                  <a:schemeClr val="bg1">
                    <a:lumMod val="50000"/>
                  </a:schemeClr>
                </a:solidFill>
              </a:rPr>
              <a:t> précédents ou de l’exercice budgétaire précédent, en tenant compte des évolutions du besoin susceptibles d’intervenir au cours des douze mois qui suivent la conclusion du marché ;</a:t>
            </a:r>
          </a:p>
          <a:p>
            <a:pPr algn="just">
              <a:lnSpc>
                <a:spcPct val="110000"/>
              </a:lnSpc>
            </a:pPr>
            <a:r>
              <a:rPr lang="fr-FR" sz="1700" dirty="0">
                <a:solidFill>
                  <a:schemeClr val="bg1">
                    <a:lumMod val="50000"/>
                  </a:schemeClr>
                </a:solidFill>
              </a:rPr>
              <a:t>2° Soit de la valeur estimée des prestations qui seront exécutées au cours des </a:t>
            </a:r>
            <a:r>
              <a:rPr lang="fr-FR" sz="1700" b="1" dirty="0">
                <a:solidFill>
                  <a:schemeClr val="bg1">
                    <a:lumMod val="50000"/>
                  </a:schemeClr>
                </a:solidFill>
              </a:rPr>
              <a:t>douze mois </a:t>
            </a:r>
            <a:r>
              <a:rPr lang="fr-FR" sz="1700" dirty="0">
                <a:solidFill>
                  <a:schemeClr val="bg1">
                    <a:lumMod val="50000"/>
                  </a:schemeClr>
                </a:solidFill>
              </a:rPr>
              <a:t>ou de l’exercice budgétaire qui suit la conclusion du marché.</a:t>
            </a:r>
          </a:p>
        </p:txBody>
      </p:sp>
    </p:spTree>
    <p:extLst>
      <p:ext uri="{BB962C8B-B14F-4D97-AF65-F5344CB8AC3E}">
        <p14:creationId xmlns:p14="http://schemas.microsoft.com/office/powerpoint/2010/main" val="1400939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1A792-D2DF-E363-FDD2-415E7378475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F2A3D61-6237-08F1-493F-CEAA7F0D4CC1}"/>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Achats récurrents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519CDDFD-3BBB-B864-8615-B52F3DB41D0C}"/>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Durée du contrat</a:t>
            </a:r>
            <a:endParaRPr lang="fr-FR" sz="1200" b="1" cap="all" dirty="0">
              <a:solidFill>
                <a:srgbClr val="FFFFFF"/>
              </a:solidFill>
              <a:latin typeface="Century Gothic" panose="020B0502020202020204" pitchFamily="34" charset="0"/>
            </a:endParaRPr>
          </a:p>
        </p:txBody>
      </p:sp>
      <p:grpSp>
        <p:nvGrpSpPr>
          <p:cNvPr id="6" name="Groupe 5">
            <a:extLst>
              <a:ext uri="{FF2B5EF4-FFF2-40B4-BE49-F238E27FC236}">
                <a16:creationId xmlns:a16="http://schemas.microsoft.com/office/drawing/2014/main" id="{F074FEBF-AC29-3F3E-E529-562EB736DDFA}"/>
              </a:ext>
            </a:extLst>
          </p:cNvPr>
          <p:cNvGrpSpPr/>
          <p:nvPr/>
        </p:nvGrpSpPr>
        <p:grpSpPr>
          <a:xfrm>
            <a:off x="0" y="6478964"/>
            <a:ext cx="12192000" cy="406420"/>
            <a:chOff x="-1524000" y="1294388"/>
            <a:chExt cx="12192000" cy="406420"/>
          </a:xfrm>
        </p:grpSpPr>
        <p:sp>
          <p:nvSpPr>
            <p:cNvPr id="7" name="Rectangle 6">
              <a:extLst>
                <a:ext uri="{FF2B5EF4-FFF2-40B4-BE49-F238E27FC236}">
                  <a16:creationId xmlns:a16="http://schemas.microsoft.com/office/drawing/2014/main" id="{23614404-5C76-870D-24C6-06D2CAC3C73F}"/>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a:extLst>
                <a:ext uri="{FF2B5EF4-FFF2-40B4-BE49-F238E27FC236}">
                  <a16:creationId xmlns:a16="http://schemas.microsoft.com/office/drawing/2014/main" id="{7F30867E-FF02-08B0-79BF-9AF3A7BE0565}"/>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a:extLst>
              <a:ext uri="{FF2B5EF4-FFF2-40B4-BE49-F238E27FC236}">
                <a16:creationId xmlns:a16="http://schemas.microsoft.com/office/drawing/2014/main" id="{AB959CD2-25FF-39C4-75BE-5D0FF97B0C00}"/>
              </a:ext>
            </a:extLst>
          </p:cNvPr>
          <p:cNvSpPr txBox="1"/>
          <p:nvPr/>
        </p:nvSpPr>
        <p:spPr>
          <a:xfrm>
            <a:off x="332814" y="1045348"/>
            <a:ext cx="11616267" cy="3658694"/>
          </a:xfrm>
          <a:prstGeom prst="rect">
            <a:avLst/>
          </a:prstGeom>
          <a:noFill/>
        </p:spPr>
        <p:txBody>
          <a:bodyPr wrap="square" rtlCol="0">
            <a:spAutoFit/>
          </a:bodyPr>
          <a:lstStyle/>
          <a:p>
            <a:pPr marL="0" lvl="1" indent="0" algn="just">
              <a:lnSpc>
                <a:spcPct val="110000"/>
              </a:lnSpc>
              <a:spcBef>
                <a:spcPts val="0"/>
              </a:spcBef>
              <a:spcAft>
                <a:spcPts val="600"/>
              </a:spcAft>
              <a:buClr>
                <a:srgbClr val="82BB24"/>
              </a:buClr>
              <a:buSzPct val="125000"/>
              <a:buNone/>
              <a:defRPr/>
            </a:pPr>
            <a:r>
              <a:rPr lang="fr-FR" sz="1700" b="1" u="sng" dirty="0">
                <a:latin typeface="+mj-lt"/>
                <a:ea typeface="Verdana" panose="020B0604030504040204" pitchFamily="34" charset="0"/>
                <a:cs typeface="Verdana" panose="020B0604030504040204" pitchFamily="34" charset="0"/>
              </a:rPr>
              <a:t>Si la durée du contrat est </a:t>
            </a:r>
            <a:r>
              <a:rPr lang="fr-FR" sz="1700" b="1" u="sng" dirty="0">
                <a:latin typeface="+mj-lt"/>
              </a:rPr>
              <a:t>&gt;</a:t>
            </a:r>
            <a:r>
              <a:rPr lang="fr-FR" sz="1700" b="1" u="sng" dirty="0">
                <a:latin typeface="+mj-lt"/>
                <a:ea typeface="Verdana" panose="020B0604030504040204" pitchFamily="34" charset="0"/>
                <a:cs typeface="Verdana" panose="020B0604030504040204" pitchFamily="34" charset="0"/>
              </a:rPr>
              <a:t> 1 an </a:t>
            </a:r>
            <a:endParaRPr lang="fr-FR" sz="1700" u="sng" dirty="0">
              <a:latin typeface="+mj-lt"/>
              <a:ea typeface="Verdana" panose="020B0604030504040204" pitchFamily="34" charset="0"/>
              <a:cs typeface="Verdana" panose="020B0604030504040204" pitchFamily="34" charset="0"/>
            </a:endParaRPr>
          </a:p>
          <a:p>
            <a:pPr marL="0" lvl="1" indent="0"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Il doit tenir compte des reconductions et plus généralement de la </a:t>
            </a:r>
            <a:r>
              <a:rPr lang="fr-FR" sz="1700" b="1" dirty="0">
                <a:latin typeface="+mj-lt"/>
                <a:ea typeface="Verdana" panose="020B0604030504040204" pitchFamily="34" charset="0"/>
                <a:cs typeface="Verdana" panose="020B0604030504040204" pitchFamily="34" charset="0"/>
                <a:sym typeface="Wingdings" panose="05000000000000000000" pitchFamily="2" charset="2"/>
              </a:rPr>
              <a:t>valeur </a:t>
            </a:r>
            <a:r>
              <a:rPr lang="fr-FR" sz="1700" b="1" u="sng" dirty="0">
                <a:latin typeface="+mj-lt"/>
                <a:ea typeface="Verdana" panose="020B0604030504040204" pitchFamily="34" charset="0"/>
                <a:cs typeface="Verdana" panose="020B0604030504040204" pitchFamily="34" charset="0"/>
                <a:sym typeface="Wingdings" panose="05000000000000000000" pitchFamily="2" charset="2"/>
              </a:rPr>
              <a:t>totale</a:t>
            </a:r>
            <a:r>
              <a:rPr lang="fr-FR" sz="1700" b="1" dirty="0">
                <a:latin typeface="+mj-lt"/>
                <a:ea typeface="Verdana" panose="020B0604030504040204" pitchFamily="34" charset="0"/>
                <a:cs typeface="Verdana" panose="020B0604030504040204" pitchFamily="34" charset="0"/>
                <a:sym typeface="Wingdings" panose="05000000000000000000" pitchFamily="2" charset="2"/>
              </a:rPr>
              <a:t> </a:t>
            </a:r>
            <a:r>
              <a:rPr lang="fr-FR" sz="1700" dirty="0">
                <a:latin typeface="+mj-lt"/>
                <a:ea typeface="Verdana" panose="020B0604030504040204" pitchFamily="34" charset="0"/>
                <a:cs typeface="Verdana" panose="020B0604030504040204" pitchFamily="34" charset="0"/>
                <a:sym typeface="Wingdings" panose="05000000000000000000" pitchFamily="2" charset="2"/>
              </a:rPr>
              <a:t>du montant du marché à passer </a:t>
            </a:r>
            <a:br>
              <a:rPr lang="fr-FR" sz="1700" dirty="0">
                <a:latin typeface="+mj-lt"/>
                <a:ea typeface="Verdana" panose="020B0604030504040204" pitchFamily="34" charset="0"/>
                <a:cs typeface="Verdana" panose="020B0604030504040204" pitchFamily="34" charset="0"/>
                <a:sym typeface="Wingdings" panose="05000000000000000000" pitchFamily="2" charset="2"/>
              </a:rPr>
            </a:br>
            <a:r>
              <a:rPr lang="fr-FR" sz="1700" dirty="0">
                <a:latin typeface="+mj-lt"/>
                <a:ea typeface="Verdana" panose="020B0604030504040204" pitchFamily="34" charset="0"/>
                <a:cs typeface="Verdana" panose="020B0604030504040204" pitchFamily="34" charset="0"/>
                <a:sym typeface="Wingdings" panose="05000000000000000000" pitchFamily="2" charset="2"/>
              </a:rPr>
              <a:t>(</a:t>
            </a:r>
            <a:r>
              <a:rPr lang="fr-FR" sz="1700" i="1" dirty="0">
                <a:latin typeface="+mj-lt"/>
                <a:ea typeface="Verdana" panose="020B0604030504040204" pitchFamily="34" charset="0"/>
                <a:cs typeface="Verdana" panose="020B0604030504040204" pitchFamily="34" charset="0"/>
                <a:sym typeface="Wingdings" panose="05000000000000000000" pitchFamily="2" charset="2"/>
              </a:rPr>
              <a:t>cf. Art. R2121-1 CCP</a:t>
            </a:r>
            <a:r>
              <a:rPr lang="fr-FR" sz="1700" dirty="0">
                <a:latin typeface="+mj-lt"/>
                <a:ea typeface="Verdana" panose="020B0604030504040204" pitchFamily="34" charset="0"/>
                <a:cs typeface="Verdana" panose="020B0604030504040204" pitchFamily="34" charset="0"/>
                <a:sym typeface="Wingdings" panose="05000000000000000000" pitchFamily="2" charset="2"/>
              </a:rPr>
              <a:t>), par conséquent c’est la </a:t>
            </a:r>
            <a:r>
              <a:rPr lang="fr-FR" sz="1700" b="1" dirty="0">
                <a:latin typeface="+mj-lt"/>
                <a:ea typeface="Verdana" panose="020B0604030504040204" pitchFamily="34" charset="0"/>
                <a:cs typeface="Verdana" panose="020B0604030504040204" pitchFamily="34" charset="0"/>
                <a:sym typeface="Wingdings" panose="05000000000000000000" pitchFamily="2" charset="2"/>
              </a:rPr>
              <a:t>durée totale du contrat </a:t>
            </a:r>
            <a:r>
              <a:rPr lang="fr-FR" sz="1700" dirty="0">
                <a:latin typeface="+mj-lt"/>
                <a:ea typeface="Verdana" panose="020B0604030504040204" pitchFamily="34" charset="0"/>
                <a:cs typeface="Verdana" panose="020B0604030504040204" pitchFamily="34" charset="0"/>
                <a:sym typeface="Wingdings" panose="05000000000000000000" pitchFamily="2" charset="2"/>
              </a:rPr>
              <a:t>qu’il faut considérer.</a:t>
            </a: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300"/>
              </a:spcAft>
              <a:buClr>
                <a:srgbClr val="82BB24"/>
              </a:buClr>
              <a:buSzPct val="125000"/>
              <a:buNone/>
              <a:defRPr/>
            </a:pPr>
            <a:r>
              <a:rPr lang="fr-FR" sz="1600" u="sng" dirty="0">
                <a:latin typeface="+mj-lt"/>
                <a:ea typeface="Verdana" panose="020B0604030504040204" pitchFamily="34" charset="0"/>
                <a:cs typeface="Verdana" panose="020B0604030504040204" pitchFamily="34" charset="0"/>
                <a:sym typeface="Wingdings" panose="05000000000000000000" pitchFamily="2" charset="2"/>
              </a:rPr>
              <a:t>Exemple : </a:t>
            </a:r>
          </a:p>
          <a:p>
            <a:pPr marL="0" lvl="1" indent="0" algn="just">
              <a:lnSpc>
                <a:spcPct val="110000"/>
              </a:lnSpc>
              <a:spcBef>
                <a:spcPts val="0"/>
              </a:spcBef>
              <a:spcAft>
                <a:spcPts val="300"/>
              </a:spcAft>
              <a:buClr>
                <a:srgbClr val="82BB24"/>
              </a:buClr>
              <a:buSzPct val="125000"/>
              <a:buNone/>
              <a:defRPr/>
            </a:pPr>
            <a:r>
              <a:rPr lang="fr-FR" sz="1600" dirty="0">
                <a:latin typeface="+mj-lt"/>
                <a:ea typeface="Verdana" panose="020B0604030504040204" pitchFamily="34" charset="0"/>
                <a:cs typeface="Verdana" panose="020B0604030504040204" pitchFamily="34" charset="0"/>
                <a:sym typeface="Wingdings" panose="05000000000000000000" pitchFamily="2" charset="2"/>
              </a:rPr>
              <a:t>Je suis collectivité territoriale et mon besoin en matière de collecte, transport et traitement des déchets est estimé à 192.000€ HT à l’année (mon territoire est vraiment très propre! ).</a:t>
            </a:r>
          </a:p>
          <a:p>
            <a:pPr marL="0" lvl="1" algn="just">
              <a:lnSpc>
                <a:spcPct val="110000"/>
              </a:lnSpc>
              <a:spcBef>
                <a:spcPts val="0"/>
              </a:spcBef>
              <a:spcAft>
                <a:spcPts val="300"/>
              </a:spcAft>
              <a:buClr>
                <a:srgbClr val="82BB24"/>
              </a:buClr>
              <a:buSzPct val="125000"/>
              <a:defRPr/>
            </a:pPr>
            <a:r>
              <a:rPr lang="fr-FR" sz="1600" dirty="0">
                <a:latin typeface="+mj-lt"/>
                <a:ea typeface="Verdana" panose="020B0604030504040204" pitchFamily="34" charset="0"/>
                <a:cs typeface="Verdana" panose="020B0604030504040204" pitchFamily="34" charset="0"/>
                <a:sym typeface="Wingdings" panose="05000000000000000000" pitchFamily="2" charset="2"/>
              </a:rPr>
              <a:t>Un marché à prix unitaires est résilié en milieu d’année.</a:t>
            </a:r>
          </a:p>
          <a:p>
            <a:pPr marL="0" lvl="1" indent="0" algn="just">
              <a:lnSpc>
                <a:spcPct val="110000"/>
              </a:lnSpc>
              <a:spcBef>
                <a:spcPts val="0"/>
              </a:spcBef>
              <a:spcAft>
                <a:spcPts val="300"/>
              </a:spcAft>
              <a:buClr>
                <a:srgbClr val="82BB24"/>
              </a:buClr>
              <a:buSzPct val="125000"/>
              <a:buNone/>
              <a:defRPr/>
            </a:pPr>
            <a:r>
              <a:rPr lang="fr-FR" sz="1600" dirty="0">
                <a:latin typeface="+mj-lt"/>
                <a:ea typeface="Verdana" panose="020B0604030504040204" pitchFamily="34" charset="0"/>
                <a:cs typeface="Verdana" panose="020B0604030504040204" pitchFamily="34" charset="0"/>
                <a:sym typeface="Wingdings" panose="05000000000000000000" pitchFamily="2" charset="2"/>
              </a:rPr>
              <a:t>Je conclus un nouveau marché couvrant le reste à courir pour l’année en cours plus l’année suivante = 15 mois.</a:t>
            </a:r>
          </a:p>
          <a:p>
            <a:pPr marL="0" lvl="1" indent="0" algn="just">
              <a:lnSpc>
                <a:spcPct val="110000"/>
              </a:lnSpc>
              <a:spcBef>
                <a:spcPts val="0"/>
              </a:spcBef>
              <a:spcAft>
                <a:spcPts val="300"/>
              </a:spcAft>
              <a:buClr>
                <a:srgbClr val="82BB24"/>
              </a:buClr>
              <a:buSzPct val="125000"/>
              <a:buNone/>
              <a:defRPr/>
            </a:pPr>
            <a:r>
              <a:rPr lang="fr-FR" sz="1600" dirty="0">
                <a:latin typeface="+mj-lt"/>
                <a:ea typeface="Verdana" panose="020B0604030504040204" pitchFamily="34" charset="0"/>
                <a:cs typeface="Verdana" panose="020B0604030504040204" pitchFamily="34" charset="0"/>
                <a:sym typeface="Wingdings" panose="05000000000000000000" pitchFamily="2" charset="2"/>
              </a:rPr>
              <a:t>Le montant total à computer sera donc logiquement 192.000€ x (15/12) = 240.000€ HT</a:t>
            </a:r>
          </a:p>
          <a:p>
            <a:pPr marL="0" lvl="1" indent="0" algn="just">
              <a:lnSpc>
                <a:spcPct val="110000"/>
              </a:lnSpc>
              <a:spcBef>
                <a:spcPts val="0"/>
              </a:spcBef>
              <a:spcAft>
                <a:spcPts val="300"/>
              </a:spcAft>
              <a:buClr>
                <a:srgbClr val="82BB24"/>
              </a:buClr>
              <a:buSzPct val="125000"/>
              <a:buNone/>
              <a:defRPr/>
            </a:pPr>
            <a:r>
              <a:rPr lang="fr-FR" sz="1600" dirty="0">
                <a:latin typeface="+mj-lt"/>
                <a:ea typeface="Verdana" panose="020B0604030504040204" pitchFamily="34" charset="0"/>
                <a:cs typeface="Verdana" panose="020B0604030504040204" pitchFamily="34" charset="0"/>
                <a:sym typeface="Wingdings" panose="05000000000000000000" pitchFamily="2" charset="2"/>
              </a:rPr>
              <a:t>N’étant pas entité adjudicatrice, je dois donc passer un appel d’offres !</a:t>
            </a: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p:txBody>
      </p:sp>
      <p:pic>
        <p:nvPicPr>
          <p:cNvPr id="13" name="Image 12">
            <a:extLst>
              <a:ext uri="{FF2B5EF4-FFF2-40B4-BE49-F238E27FC236}">
                <a16:creationId xmlns:a16="http://schemas.microsoft.com/office/drawing/2014/main" id="{57E931FD-2FB9-B852-3835-1FBFBBE0B4D6}"/>
              </a:ext>
            </a:extLst>
          </p:cNvPr>
          <p:cNvPicPr>
            <a:picLocks noChangeAspect="1"/>
          </p:cNvPicPr>
          <p:nvPr/>
        </p:nvPicPr>
        <p:blipFill>
          <a:blip r:embed="rId3"/>
          <a:stretch>
            <a:fillRect/>
          </a:stretch>
        </p:blipFill>
        <p:spPr>
          <a:xfrm>
            <a:off x="2910468" y="4556706"/>
            <a:ext cx="6878975" cy="1853517"/>
          </a:xfrm>
          <a:prstGeom prst="rect">
            <a:avLst/>
          </a:prstGeom>
        </p:spPr>
      </p:pic>
      <p:sp>
        <p:nvSpPr>
          <p:cNvPr id="14" name="Accolade ouvrante 13">
            <a:extLst>
              <a:ext uri="{FF2B5EF4-FFF2-40B4-BE49-F238E27FC236}">
                <a16:creationId xmlns:a16="http://schemas.microsoft.com/office/drawing/2014/main" id="{26126A0A-4A6B-50E0-E234-B778271B5524}"/>
              </a:ext>
            </a:extLst>
          </p:cNvPr>
          <p:cNvSpPr/>
          <p:nvPr/>
        </p:nvSpPr>
        <p:spPr bwMode="auto">
          <a:xfrm rot="16200000">
            <a:off x="6760707" y="3749875"/>
            <a:ext cx="221869" cy="4633933"/>
          </a:xfrm>
          <a:prstGeom prst="lef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486221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3E4BC-87A1-F0FD-72A7-BB4AF7879A6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DAF8118-44EE-2927-8EDC-3C24CCB5EEE4}"/>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Achats récurrents</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7CC9E1CF-14F9-E25F-81E6-70A0495E826D}"/>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Durée du contrat</a:t>
            </a:r>
            <a:endParaRPr lang="fr-FR" sz="1200" b="1" cap="all" dirty="0">
              <a:solidFill>
                <a:srgbClr val="FFFFFF"/>
              </a:solidFill>
              <a:latin typeface="Century Gothic" panose="020B0502020202020204" pitchFamily="34" charset="0"/>
            </a:endParaRPr>
          </a:p>
        </p:txBody>
      </p:sp>
      <p:grpSp>
        <p:nvGrpSpPr>
          <p:cNvPr id="6" name="Groupe 5">
            <a:extLst>
              <a:ext uri="{FF2B5EF4-FFF2-40B4-BE49-F238E27FC236}">
                <a16:creationId xmlns:a16="http://schemas.microsoft.com/office/drawing/2014/main" id="{C6145563-7619-9116-9EAE-06FF9752C6A1}"/>
              </a:ext>
            </a:extLst>
          </p:cNvPr>
          <p:cNvGrpSpPr/>
          <p:nvPr/>
        </p:nvGrpSpPr>
        <p:grpSpPr>
          <a:xfrm>
            <a:off x="0" y="6478964"/>
            <a:ext cx="12192000" cy="406420"/>
            <a:chOff x="-1524000" y="1294388"/>
            <a:chExt cx="12192000" cy="406420"/>
          </a:xfrm>
        </p:grpSpPr>
        <p:sp>
          <p:nvSpPr>
            <p:cNvPr id="7" name="Rectangle 6">
              <a:extLst>
                <a:ext uri="{FF2B5EF4-FFF2-40B4-BE49-F238E27FC236}">
                  <a16:creationId xmlns:a16="http://schemas.microsoft.com/office/drawing/2014/main" id="{B7A5EE9B-5BF5-D220-1821-0D6C8C42840C}"/>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a:extLst>
                <a:ext uri="{FF2B5EF4-FFF2-40B4-BE49-F238E27FC236}">
                  <a16:creationId xmlns:a16="http://schemas.microsoft.com/office/drawing/2014/main" id="{728F6E49-1E34-821B-8F01-91190C1C645B}"/>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a:extLst>
              <a:ext uri="{FF2B5EF4-FFF2-40B4-BE49-F238E27FC236}">
                <a16:creationId xmlns:a16="http://schemas.microsoft.com/office/drawing/2014/main" id="{39CB7295-1035-6980-CA01-A297237CFA32}"/>
              </a:ext>
            </a:extLst>
          </p:cNvPr>
          <p:cNvSpPr txBox="1"/>
          <p:nvPr/>
        </p:nvSpPr>
        <p:spPr>
          <a:xfrm>
            <a:off x="332814" y="1045348"/>
            <a:ext cx="11616267" cy="4155753"/>
          </a:xfrm>
          <a:prstGeom prst="rect">
            <a:avLst/>
          </a:prstGeom>
          <a:noFill/>
        </p:spPr>
        <p:txBody>
          <a:bodyPr wrap="square" rtlCol="0">
            <a:spAutoFit/>
          </a:bodyPr>
          <a:lstStyle/>
          <a:p>
            <a:pPr marL="0" lvl="1" indent="0" algn="just">
              <a:lnSpc>
                <a:spcPct val="110000"/>
              </a:lnSpc>
              <a:spcBef>
                <a:spcPts val="0"/>
              </a:spcBef>
              <a:spcAft>
                <a:spcPts val="600"/>
              </a:spcAft>
              <a:buClr>
                <a:srgbClr val="82BB24"/>
              </a:buClr>
              <a:buSzPct val="125000"/>
              <a:buNone/>
              <a:defRPr/>
            </a:pPr>
            <a:r>
              <a:rPr lang="fr-FR" sz="1700" b="1" u="sng" dirty="0">
                <a:latin typeface="+mj-lt"/>
                <a:ea typeface="Verdana" panose="020B0604030504040204" pitchFamily="34" charset="0"/>
                <a:cs typeface="Verdana" panose="020B0604030504040204" pitchFamily="34" charset="0"/>
              </a:rPr>
              <a:t>Si la durée du contrat est </a:t>
            </a:r>
            <a:r>
              <a:rPr lang="fr-FR" sz="1700" b="1" u="sng" dirty="0">
                <a:latin typeface="+mj-lt"/>
              </a:rPr>
              <a:t>≤</a:t>
            </a:r>
            <a:r>
              <a:rPr lang="fr-FR" sz="1700" b="1" u="sng" dirty="0">
                <a:latin typeface="+mj-lt"/>
                <a:ea typeface="Verdana" panose="020B0604030504040204" pitchFamily="34" charset="0"/>
                <a:cs typeface="Verdana" panose="020B0604030504040204" pitchFamily="34" charset="0"/>
              </a:rPr>
              <a:t> 1 an </a:t>
            </a:r>
            <a:endParaRPr lang="fr-FR" sz="1700" u="sng" dirty="0">
              <a:latin typeface="+mj-lt"/>
              <a:ea typeface="Verdana" panose="020B0604030504040204" pitchFamily="34" charset="0"/>
              <a:cs typeface="Verdana" panose="020B0604030504040204" pitchFamily="34" charset="0"/>
            </a:endParaRPr>
          </a:p>
          <a:p>
            <a:pPr marL="0" lvl="1" indent="0"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Il prend en compte la valeur totale HT du besoin répondant aux mêmes CP sur toute </a:t>
            </a:r>
            <a:r>
              <a:rPr lang="fr-FR" b="1" dirty="0">
                <a:solidFill>
                  <a:srgbClr val="0E1E20"/>
                </a:solidFill>
                <a:sym typeface="Wingdings" panose="05000000000000000000" pitchFamily="2" charset="2"/>
              </a:rPr>
              <a:t>une année </a:t>
            </a:r>
            <a:r>
              <a:rPr lang="fr-FR" dirty="0">
                <a:solidFill>
                  <a:srgbClr val="0E1E20"/>
                </a:solidFill>
                <a:sym typeface="Wingdings" panose="05000000000000000000" pitchFamily="2" charset="2"/>
              </a:rPr>
              <a:t>civile ou budgétaire</a:t>
            </a:r>
            <a:r>
              <a:rPr lang="fr-FR" sz="1700" dirty="0">
                <a:latin typeface="+mj-lt"/>
                <a:ea typeface="Verdana" panose="020B0604030504040204" pitchFamily="34" charset="0"/>
                <a:cs typeface="Verdana" panose="020B0604030504040204" pitchFamily="34" charset="0"/>
                <a:sym typeface="Wingdings" panose="05000000000000000000" pitchFamily="2" charset="2"/>
              </a:rPr>
              <a:t>, quelle que soit la durée du contrat </a:t>
            </a:r>
            <a:r>
              <a:rPr lang="fr-FR" sz="1700" i="1" dirty="0">
                <a:latin typeface="+mj-lt"/>
                <a:ea typeface="Verdana" panose="020B0604030504040204" pitchFamily="34" charset="0"/>
                <a:cs typeface="Verdana" panose="020B0604030504040204" pitchFamily="34" charset="0"/>
                <a:sym typeface="Wingdings" panose="05000000000000000000" pitchFamily="2" charset="2"/>
              </a:rPr>
              <a:t>(cf. Art. R2121-7 CCP).</a:t>
            </a:r>
            <a:r>
              <a:rPr lang="fr-FR" sz="1700" dirty="0">
                <a:latin typeface="+mj-lt"/>
                <a:ea typeface="Verdana" panose="020B0604030504040204" pitchFamily="34" charset="0"/>
                <a:cs typeface="Verdana" panose="020B0604030504040204" pitchFamily="34" charset="0"/>
                <a:sym typeface="Wingdings" panose="05000000000000000000" pitchFamily="2" charset="2"/>
              </a:rPr>
              <a:t>.</a:t>
            </a:r>
          </a:p>
          <a:p>
            <a:pPr marL="0" lvl="1" indent="0"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Découper son marché ne sert alors à (presque) rien sinon à se rendre coupable de « </a:t>
            </a:r>
            <a:r>
              <a:rPr lang="fr-FR" sz="1700" b="1" dirty="0">
                <a:latin typeface="+mj-lt"/>
                <a:ea typeface="Verdana" panose="020B0604030504040204" pitchFamily="34" charset="0"/>
                <a:cs typeface="Verdana" panose="020B0604030504040204" pitchFamily="34" charset="0"/>
                <a:sym typeface="Wingdings" panose="05000000000000000000" pitchFamily="2" charset="2"/>
              </a:rPr>
              <a:t>saucissonnage</a:t>
            </a:r>
            <a:r>
              <a:rPr lang="fr-FR" sz="1700" dirty="0">
                <a:latin typeface="+mj-lt"/>
                <a:ea typeface="Verdana" panose="020B0604030504040204" pitchFamily="34" charset="0"/>
                <a:cs typeface="Verdana" panose="020B0604030504040204" pitchFamily="34" charset="0"/>
                <a:sym typeface="Wingdings" panose="05000000000000000000" pitchFamily="2" charset="2"/>
              </a:rPr>
              <a:t> ».</a:t>
            </a: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600"/>
              </a:spcAft>
              <a:buClr>
                <a:srgbClr val="82BB24"/>
              </a:buClr>
              <a:buSzPct val="125000"/>
              <a:buNone/>
              <a:defRPr/>
            </a:pPr>
            <a:r>
              <a:rPr lang="fr-FR" sz="1700" b="1" dirty="0">
                <a:solidFill>
                  <a:srgbClr val="FFCC00"/>
                </a:solidFill>
                <a:latin typeface="+mj-lt"/>
                <a:ea typeface="Verdana" panose="020B0604030504040204" pitchFamily="34" charset="0"/>
                <a:cs typeface="Verdana" panose="020B0604030504040204" pitchFamily="34" charset="0"/>
                <a:sym typeface="Wingdings" panose="05000000000000000000" pitchFamily="2" charset="2"/>
              </a:rPr>
              <a:t>Article R2121-4 </a:t>
            </a: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600"/>
              </a:spcAft>
              <a:buClr>
                <a:srgbClr val="82BB24"/>
              </a:buClr>
              <a:buSzPct val="125000"/>
              <a:buNone/>
              <a:defRPr/>
            </a:pPr>
            <a:r>
              <a:rPr lang="fr-FR" sz="1700" dirty="0">
                <a:solidFill>
                  <a:schemeClr val="bg2"/>
                </a:solidFill>
                <a:latin typeface="+mj-lt"/>
                <a:ea typeface="Verdana" panose="020B0604030504040204" pitchFamily="34" charset="0"/>
                <a:cs typeface="Verdana" panose="020B0604030504040204" pitchFamily="34" charset="0"/>
                <a:sym typeface="Wingdings" panose="05000000000000000000" pitchFamily="2" charset="2"/>
              </a:rPr>
              <a:t>L’acheteur ne peut se soustraire à l’application du présent livre en scindant ses achats ou en utilisant des modalités de calcul de la valeur estimée du besoin autres que celles qui y sont prévues.</a:t>
            </a: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712788" lvl="1" indent="-174625"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Que faut-il comprendre ? L’acheteur peut scinder ses marchés mais pas son besoin, s’il passe plusieurs marchés il devra computer leurs valeurs ensemble et leur appliquer un niveau de procédure commun et identique.</a:t>
            </a:r>
          </a:p>
        </p:txBody>
      </p:sp>
      <p:pic>
        <p:nvPicPr>
          <p:cNvPr id="3" name="Image 2">
            <a:extLst>
              <a:ext uri="{FF2B5EF4-FFF2-40B4-BE49-F238E27FC236}">
                <a16:creationId xmlns:a16="http://schemas.microsoft.com/office/drawing/2014/main" id="{328E1D6C-7439-558F-5463-6780B49EAC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814" y="4446587"/>
            <a:ext cx="661121" cy="661121"/>
          </a:xfrm>
          <a:prstGeom prst="rect">
            <a:avLst/>
          </a:prstGeom>
        </p:spPr>
      </p:pic>
    </p:spTree>
    <p:extLst>
      <p:ext uri="{BB962C8B-B14F-4D97-AF65-F5344CB8AC3E}">
        <p14:creationId xmlns:p14="http://schemas.microsoft.com/office/powerpoint/2010/main" val="3268003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CFBD4-F1BC-243A-A55D-B4720A70A81F}"/>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DACC4B0-BD16-916C-0E77-24FA79D53EDE}"/>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Qu’est-ce que le « saucissonnage »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E5EBA8AF-BFF1-7744-1B19-8529DF9CD0D0}"/>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Durée du contrat</a:t>
            </a:r>
            <a:endParaRPr lang="fr-FR" sz="1200" b="1" cap="all" dirty="0">
              <a:solidFill>
                <a:srgbClr val="FFFFFF"/>
              </a:solidFill>
              <a:latin typeface="Century Gothic" panose="020B0502020202020204" pitchFamily="34" charset="0"/>
            </a:endParaRPr>
          </a:p>
        </p:txBody>
      </p:sp>
      <p:grpSp>
        <p:nvGrpSpPr>
          <p:cNvPr id="6" name="Groupe 5">
            <a:extLst>
              <a:ext uri="{FF2B5EF4-FFF2-40B4-BE49-F238E27FC236}">
                <a16:creationId xmlns:a16="http://schemas.microsoft.com/office/drawing/2014/main" id="{1AE117BC-A74B-BD8E-DED1-361BDF4E317F}"/>
              </a:ext>
            </a:extLst>
          </p:cNvPr>
          <p:cNvGrpSpPr/>
          <p:nvPr/>
        </p:nvGrpSpPr>
        <p:grpSpPr>
          <a:xfrm>
            <a:off x="0" y="6478964"/>
            <a:ext cx="12192000" cy="406420"/>
            <a:chOff x="-1524000" y="1294388"/>
            <a:chExt cx="12192000" cy="406420"/>
          </a:xfrm>
        </p:grpSpPr>
        <p:sp>
          <p:nvSpPr>
            <p:cNvPr id="7" name="Rectangle 6">
              <a:extLst>
                <a:ext uri="{FF2B5EF4-FFF2-40B4-BE49-F238E27FC236}">
                  <a16:creationId xmlns:a16="http://schemas.microsoft.com/office/drawing/2014/main" id="{024DE0E5-3810-9143-D17F-45F5A98337BA}"/>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a:extLst>
                <a:ext uri="{FF2B5EF4-FFF2-40B4-BE49-F238E27FC236}">
                  <a16:creationId xmlns:a16="http://schemas.microsoft.com/office/drawing/2014/main" id="{E04912C2-B7B7-C8E6-C06F-94C9A74C32C6}"/>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a:extLst>
              <a:ext uri="{FF2B5EF4-FFF2-40B4-BE49-F238E27FC236}">
                <a16:creationId xmlns:a16="http://schemas.microsoft.com/office/drawing/2014/main" id="{DFC33996-B419-4943-A137-96B69CC0E6D8}"/>
              </a:ext>
            </a:extLst>
          </p:cNvPr>
          <p:cNvSpPr txBox="1"/>
          <p:nvPr/>
        </p:nvSpPr>
        <p:spPr>
          <a:xfrm>
            <a:off x="332814" y="1045348"/>
            <a:ext cx="11616267" cy="3486404"/>
          </a:xfrm>
          <a:prstGeom prst="rect">
            <a:avLst/>
          </a:prstGeom>
          <a:noFill/>
        </p:spPr>
        <p:txBody>
          <a:bodyPr wrap="square" rtlCol="0">
            <a:spAutoFit/>
          </a:bodyPr>
          <a:lstStyle/>
          <a:p>
            <a:pPr marL="0" lvl="1" indent="0" algn="just">
              <a:lnSpc>
                <a:spcPct val="110000"/>
              </a:lnSpc>
              <a:spcBef>
                <a:spcPts val="0"/>
              </a:spcBef>
              <a:spcAft>
                <a:spcPts val="600"/>
              </a:spcAft>
              <a:buClr>
                <a:srgbClr val="82BB24"/>
              </a:buClr>
              <a:buSzPct val="125000"/>
              <a:buNone/>
              <a:defRPr/>
            </a:pPr>
            <a:r>
              <a:rPr lang="fr-FR" sz="1700" u="sng" dirty="0">
                <a:latin typeface="+mj-lt"/>
                <a:ea typeface="Verdana" panose="020B0604030504040204" pitchFamily="34" charset="0"/>
                <a:cs typeface="Verdana" panose="020B0604030504040204" pitchFamily="34" charset="0"/>
                <a:sym typeface="Wingdings" panose="05000000000000000000" pitchFamily="2" charset="2"/>
              </a:rPr>
              <a:t>Exemple 1</a:t>
            </a:r>
            <a:r>
              <a:rPr lang="fr-FR" sz="1700" dirty="0">
                <a:latin typeface="+mj-lt"/>
                <a:ea typeface="Verdana" panose="020B0604030504040204" pitchFamily="34" charset="0"/>
                <a:cs typeface="Verdana" panose="020B0604030504040204" pitchFamily="34" charset="0"/>
                <a:sym typeface="Wingdings" panose="05000000000000000000" pitchFamily="2" charset="2"/>
              </a:rPr>
              <a:t> :</a:t>
            </a:r>
          </a:p>
          <a:p>
            <a:pPr marL="0" lvl="1" indent="0" algn="just">
              <a:lnSpc>
                <a:spcPct val="110000"/>
              </a:lnSpc>
              <a:spcBef>
                <a:spcPts val="0"/>
              </a:spcBef>
              <a:spcAft>
                <a:spcPts val="600"/>
              </a:spcAft>
              <a:buClr>
                <a:srgbClr val="82BB24"/>
              </a:buClr>
              <a:buSzPct val="125000"/>
              <a:buNone/>
              <a:defRPr/>
            </a:pPr>
            <a:r>
              <a:rPr lang="fr-FR" sz="1700" b="1" dirty="0">
                <a:latin typeface="+mj-lt"/>
                <a:ea typeface="Verdana" panose="020B0604030504040204" pitchFamily="34" charset="0"/>
                <a:cs typeface="Verdana" panose="020B0604030504040204" pitchFamily="34" charset="0"/>
                <a:sym typeface="Wingdings" panose="05000000000000000000" pitchFamily="2" charset="2"/>
              </a:rPr>
              <a:t>Découper n’est pas saucissonner </a:t>
            </a:r>
            <a:r>
              <a:rPr lang="fr-FR" sz="1700" dirty="0">
                <a:latin typeface="+mj-lt"/>
                <a:ea typeface="Verdana" panose="020B0604030504040204" pitchFamily="34" charset="0"/>
                <a:cs typeface="Verdana" panose="020B0604030504040204" pitchFamily="34" charset="0"/>
                <a:sym typeface="Wingdings" panose="05000000000000000000" pitchFamily="2" charset="2"/>
              </a:rPr>
              <a:t></a:t>
            </a:r>
          </a:p>
          <a:p>
            <a:pPr marL="0" lvl="1" indent="0"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Il y a saucissonnage seulement si je compute mes seuils marché par marché, mais si je compute mon besoin correctement (35k + 35k + 15k + 35k + 15k </a:t>
            </a:r>
            <a:r>
              <a:rPr lang="fr-FR" sz="1700" b="1" dirty="0">
                <a:latin typeface="+mj-lt"/>
                <a:ea typeface="Verdana" panose="020B0604030504040204" pitchFamily="34" charset="0"/>
                <a:cs typeface="Verdana" panose="020B0604030504040204" pitchFamily="34" charset="0"/>
                <a:sym typeface="Wingdings" panose="05000000000000000000" pitchFamily="2" charset="2"/>
              </a:rPr>
              <a:t>= </a:t>
            </a:r>
            <a:r>
              <a:rPr lang="fr-FR" sz="1700" b="1" dirty="0">
                <a:solidFill>
                  <a:srgbClr val="FFCC00"/>
                </a:solidFill>
                <a:latin typeface="+mj-lt"/>
                <a:ea typeface="Verdana" panose="020B0604030504040204" pitchFamily="34" charset="0"/>
                <a:cs typeface="Verdana" panose="020B0604030504040204" pitchFamily="34" charset="0"/>
                <a:sym typeface="Wingdings" panose="05000000000000000000" pitchFamily="2" charset="2"/>
              </a:rPr>
              <a:t>125.000€ HT</a:t>
            </a:r>
            <a:r>
              <a:rPr lang="fr-FR" sz="1700" dirty="0">
                <a:latin typeface="+mj-lt"/>
                <a:ea typeface="Verdana" panose="020B0604030504040204" pitchFamily="34" charset="0"/>
                <a:cs typeface="Verdana" panose="020B0604030504040204" pitchFamily="34" charset="0"/>
                <a:sym typeface="Wingdings" panose="05000000000000000000" pitchFamily="2" charset="2"/>
              </a:rPr>
              <a:t>, donc une procédure adaptée pour </a:t>
            </a:r>
            <a:r>
              <a:rPr lang="fr-FR" sz="1700" u="sng" dirty="0">
                <a:latin typeface="+mj-lt"/>
                <a:ea typeface="Verdana" panose="020B0604030504040204" pitchFamily="34" charset="0"/>
                <a:cs typeface="Verdana" panose="020B0604030504040204" pitchFamily="34" charset="0"/>
                <a:sym typeface="Wingdings" panose="05000000000000000000" pitchFamily="2" charset="2"/>
              </a:rPr>
              <a:t>tous</a:t>
            </a:r>
            <a:r>
              <a:rPr lang="fr-FR" sz="1700" dirty="0">
                <a:latin typeface="+mj-lt"/>
                <a:ea typeface="Verdana" panose="020B0604030504040204" pitchFamily="34" charset="0"/>
                <a:cs typeface="Verdana" panose="020B0604030504040204" pitchFamily="34" charset="0"/>
                <a:sym typeface="Wingdings" panose="05000000000000000000" pitchFamily="2" charset="2"/>
              </a:rPr>
              <a:t> mes marchés!) alors le code n’interdit pas de scinder ce besoin en plusieurs consultations si j’y trouve un intérêt.</a:t>
            </a: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600"/>
              </a:spcAft>
              <a:buClr>
                <a:srgbClr val="82BB24"/>
              </a:buClr>
              <a:buSzPct val="125000"/>
              <a:buNone/>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0" lvl="1" indent="0"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a:t>
            </a:r>
          </a:p>
        </p:txBody>
      </p:sp>
      <p:pic>
        <p:nvPicPr>
          <p:cNvPr id="13" name="Image 12">
            <a:extLst>
              <a:ext uri="{FF2B5EF4-FFF2-40B4-BE49-F238E27FC236}">
                <a16:creationId xmlns:a16="http://schemas.microsoft.com/office/drawing/2014/main" id="{2BC17531-F321-3A8F-D424-5847E26AFA5F}"/>
              </a:ext>
            </a:extLst>
          </p:cNvPr>
          <p:cNvPicPr>
            <a:picLocks noChangeAspect="1"/>
          </p:cNvPicPr>
          <p:nvPr/>
        </p:nvPicPr>
        <p:blipFill>
          <a:blip r:embed="rId3"/>
          <a:stretch>
            <a:fillRect/>
          </a:stretch>
        </p:blipFill>
        <p:spPr>
          <a:xfrm>
            <a:off x="1778119" y="3000628"/>
            <a:ext cx="8725656" cy="2812024"/>
          </a:xfrm>
          <a:prstGeom prst="rect">
            <a:avLst/>
          </a:prstGeom>
        </p:spPr>
      </p:pic>
    </p:spTree>
    <p:extLst>
      <p:ext uri="{BB962C8B-B14F-4D97-AF65-F5344CB8AC3E}">
        <p14:creationId xmlns:p14="http://schemas.microsoft.com/office/powerpoint/2010/main" val="4167754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31306-E0D2-D68B-9DEF-24581EBCE9B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185743A-3809-E2DA-EDFC-4A407AC7CB7E}"/>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Qu’est-ce que le « saucissonnage »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054372F5-E7F3-EFF6-0447-DC5662219078}"/>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Durée du contrat</a:t>
            </a:r>
            <a:endParaRPr lang="fr-FR" sz="1200" b="1" cap="all" dirty="0">
              <a:solidFill>
                <a:srgbClr val="FFFFFF"/>
              </a:solidFill>
              <a:latin typeface="Century Gothic" panose="020B0502020202020204" pitchFamily="34" charset="0"/>
            </a:endParaRPr>
          </a:p>
        </p:txBody>
      </p:sp>
      <p:grpSp>
        <p:nvGrpSpPr>
          <p:cNvPr id="6" name="Groupe 5">
            <a:extLst>
              <a:ext uri="{FF2B5EF4-FFF2-40B4-BE49-F238E27FC236}">
                <a16:creationId xmlns:a16="http://schemas.microsoft.com/office/drawing/2014/main" id="{9E407893-5FF8-8D4E-C216-A85E3F15E9F2}"/>
              </a:ext>
            </a:extLst>
          </p:cNvPr>
          <p:cNvGrpSpPr/>
          <p:nvPr/>
        </p:nvGrpSpPr>
        <p:grpSpPr>
          <a:xfrm>
            <a:off x="0" y="6478964"/>
            <a:ext cx="12192000" cy="406420"/>
            <a:chOff x="-1524000" y="1294388"/>
            <a:chExt cx="12192000" cy="406420"/>
          </a:xfrm>
        </p:grpSpPr>
        <p:sp>
          <p:nvSpPr>
            <p:cNvPr id="7" name="Rectangle 6">
              <a:extLst>
                <a:ext uri="{FF2B5EF4-FFF2-40B4-BE49-F238E27FC236}">
                  <a16:creationId xmlns:a16="http://schemas.microsoft.com/office/drawing/2014/main" id="{C1B188EF-84CF-A9FD-A5A0-54E247783117}"/>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a:extLst>
                <a:ext uri="{FF2B5EF4-FFF2-40B4-BE49-F238E27FC236}">
                  <a16:creationId xmlns:a16="http://schemas.microsoft.com/office/drawing/2014/main" id="{B7684419-5326-2274-6F55-967ED1352A29}"/>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a:extLst>
              <a:ext uri="{FF2B5EF4-FFF2-40B4-BE49-F238E27FC236}">
                <a16:creationId xmlns:a16="http://schemas.microsoft.com/office/drawing/2014/main" id="{BE43B6D8-93BD-6736-1CDF-EE0C366FF6BB}"/>
              </a:ext>
            </a:extLst>
          </p:cNvPr>
          <p:cNvSpPr txBox="1"/>
          <p:nvPr/>
        </p:nvSpPr>
        <p:spPr>
          <a:xfrm>
            <a:off x="332814" y="1045348"/>
            <a:ext cx="11616267" cy="2679964"/>
          </a:xfrm>
          <a:prstGeom prst="rect">
            <a:avLst/>
          </a:prstGeom>
          <a:noFill/>
        </p:spPr>
        <p:txBody>
          <a:bodyPr wrap="square" rtlCol="0">
            <a:spAutoFit/>
          </a:bodyPr>
          <a:lstStyle/>
          <a:p>
            <a:pPr marL="0" lvl="1" indent="0" algn="just">
              <a:lnSpc>
                <a:spcPct val="110000"/>
              </a:lnSpc>
              <a:spcBef>
                <a:spcPts val="0"/>
              </a:spcBef>
              <a:spcAft>
                <a:spcPts val="600"/>
              </a:spcAft>
              <a:buClr>
                <a:srgbClr val="82BB24"/>
              </a:buClr>
              <a:buSzPct val="125000"/>
              <a:buNone/>
              <a:defRPr/>
            </a:pPr>
            <a:r>
              <a:rPr lang="fr-FR" sz="1700" u="sng" dirty="0">
                <a:latin typeface="+mj-lt"/>
                <a:ea typeface="Verdana" panose="020B0604030504040204" pitchFamily="34" charset="0"/>
                <a:cs typeface="Verdana" panose="020B0604030504040204" pitchFamily="34" charset="0"/>
                <a:sym typeface="Wingdings" panose="05000000000000000000" pitchFamily="2" charset="2"/>
              </a:rPr>
              <a:t>Exemple 2</a:t>
            </a:r>
            <a:r>
              <a:rPr lang="fr-FR" sz="1700" dirty="0">
                <a:latin typeface="+mj-lt"/>
                <a:ea typeface="Verdana" panose="020B0604030504040204" pitchFamily="34" charset="0"/>
                <a:cs typeface="Verdana" panose="020B0604030504040204" pitchFamily="34" charset="0"/>
                <a:sym typeface="Wingdings" panose="05000000000000000000" pitchFamily="2" charset="2"/>
              </a:rPr>
              <a:t> :</a:t>
            </a:r>
          </a:p>
          <a:p>
            <a:pPr marL="0" lvl="1" indent="0" algn="just">
              <a:lnSpc>
                <a:spcPct val="110000"/>
              </a:lnSpc>
              <a:spcBef>
                <a:spcPts val="0"/>
              </a:spcBef>
              <a:spcAft>
                <a:spcPts val="600"/>
              </a:spcAft>
              <a:buClr>
                <a:srgbClr val="82BB24"/>
              </a:buClr>
              <a:buSzPct val="125000"/>
              <a:buNone/>
              <a:defRPr/>
            </a:pPr>
            <a:r>
              <a:rPr lang="fr-FR" sz="1700" b="1" dirty="0">
                <a:latin typeface="+mj-lt"/>
                <a:ea typeface="Verdana" panose="020B0604030504040204" pitchFamily="34" charset="0"/>
                <a:cs typeface="Verdana" panose="020B0604030504040204" pitchFamily="34" charset="0"/>
                <a:sym typeface="Wingdings" panose="05000000000000000000" pitchFamily="2" charset="2"/>
              </a:rPr>
              <a:t>Annualiser n’est pas saucissonner </a:t>
            </a:r>
            <a:r>
              <a:rPr lang="fr-FR" sz="1700" dirty="0">
                <a:latin typeface="+mj-lt"/>
                <a:ea typeface="Verdana" panose="020B0604030504040204" pitchFamily="34" charset="0"/>
                <a:cs typeface="Verdana" panose="020B0604030504040204" pitchFamily="34" charset="0"/>
                <a:sym typeface="Wingdings" panose="05000000000000000000" pitchFamily="2" charset="2"/>
              </a:rPr>
              <a:t></a:t>
            </a:r>
          </a:p>
          <a:p>
            <a:pPr marL="0" lvl="1" indent="0" algn="just">
              <a:lnSpc>
                <a:spcPct val="110000"/>
              </a:lnSpc>
              <a:spcBef>
                <a:spcPts val="0"/>
              </a:spcBef>
              <a:spcAft>
                <a:spcPts val="600"/>
              </a:spcAft>
              <a:buClr>
                <a:srgbClr val="82BB24"/>
              </a:buClr>
              <a:buSzPct val="125000"/>
              <a:buNone/>
              <a:defRPr/>
            </a:pPr>
            <a:r>
              <a:rPr lang="fr-FR" sz="1700" dirty="0">
                <a:latin typeface="+mj-lt"/>
                <a:ea typeface="Verdana" panose="020B0604030504040204" pitchFamily="34" charset="0"/>
                <a:cs typeface="Verdana" panose="020B0604030504040204" pitchFamily="34" charset="0"/>
                <a:sym typeface="Wingdings" panose="05000000000000000000" pitchFamily="2" charset="2"/>
              </a:rPr>
              <a:t>Puisque l’</a:t>
            </a:r>
            <a:r>
              <a:rPr lang="fr-FR" sz="1700" i="1" dirty="0">
                <a:latin typeface="+mj-lt"/>
                <a:ea typeface="Verdana" panose="020B0604030504040204" pitchFamily="34" charset="0"/>
                <a:cs typeface="Verdana" panose="020B0604030504040204" pitchFamily="34" charset="0"/>
                <a:sym typeface="Wingdings" panose="05000000000000000000" pitchFamily="2" charset="2"/>
              </a:rPr>
              <a:t>Art. R2121-7 CCP </a:t>
            </a:r>
            <a:r>
              <a:rPr lang="fr-FR" sz="1700" dirty="0">
                <a:latin typeface="+mj-lt"/>
                <a:ea typeface="Verdana" panose="020B0604030504040204" pitchFamily="34" charset="0"/>
                <a:cs typeface="Verdana" panose="020B0604030504040204" pitchFamily="34" charset="0"/>
                <a:sym typeface="Wingdings" panose="05000000000000000000" pitchFamily="2" charset="2"/>
              </a:rPr>
              <a:t>pose une obligation de computation </a:t>
            </a:r>
            <a:r>
              <a:rPr lang="fr-FR" sz="1700" b="1" dirty="0">
                <a:latin typeface="+mj-lt"/>
                <a:ea typeface="Verdana" panose="020B0604030504040204" pitchFamily="34" charset="0"/>
                <a:cs typeface="Verdana" panose="020B0604030504040204" pitchFamily="34" charset="0"/>
                <a:sym typeface="Wingdings" panose="05000000000000000000" pitchFamily="2" charset="2"/>
              </a:rPr>
              <a:t>annuelle</a:t>
            </a:r>
            <a:r>
              <a:rPr lang="fr-FR" sz="1700" dirty="0">
                <a:latin typeface="+mj-lt"/>
                <a:ea typeface="Verdana" panose="020B0604030504040204" pitchFamily="34" charset="0"/>
                <a:cs typeface="Verdana" panose="020B0604030504040204" pitchFamily="34" charset="0"/>
                <a:sym typeface="Wingdings" panose="05000000000000000000" pitchFamily="2" charset="2"/>
              </a:rPr>
              <a:t>, dans la configuration ci-dessous je dispose d’un </a:t>
            </a:r>
            <a:r>
              <a:rPr lang="fr-FR" sz="1700" b="1" u="sng" dirty="0">
                <a:solidFill>
                  <a:srgbClr val="FFCC00"/>
                </a:solidFill>
                <a:latin typeface="+mj-lt"/>
                <a:ea typeface="Verdana" panose="020B0604030504040204" pitchFamily="34" charset="0"/>
                <a:cs typeface="Verdana" panose="020B0604030504040204" pitchFamily="34" charset="0"/>
                <a:sym typeface="Wingdings" panose="05000000000000000000" pitchFamily="2" charset="2"/>
              </a:rPr>
              <a:t>CHOIX</a:t>
            </a:r>
            <a:r>
              <a:rPr lang="fr-FR" sz="1700" dirty="0">
                <a:latin typeface="+mj-lt"/>
                <a:ea typeface="Verdana" panose="020B0604030504040204" pitchFamily="34" charset="0"/>
                <a:cs typeface="Verdana" panose="020B0604030504040204" pitchFamily="34" charset="0"/>
                <a:sym typeface="Wingdings" panose="05000000000000000000" pitchFamily="2" charset="2"/>
              </a:rPr>
              <a:t> entre </a:t>
            </a:r>
          </a:p>
          <a:p>
            <a:pPr marL="285750" lvl="1" indent="-285750" algn="just">
              <a:lnSpc>
                <a:spcPct val="110000"/>
              </a:lnSpc>
              <a:spcBef>
                <a:spcPts val="0"/>
              </a:spcBef>
              <a:spcAft>
                <a:spcPts val="600"/>
              </a:spcAft>
              <a:buClr>
                <a:srgbClr val="FFCC00"/>
              </a:buClr>
              <a:buSzPct val="125000"/>
              <a:buFont typeface="Wingdings" panose="05000000000000000000" pitchFamily="2" charset="2"/>
              <a:buChar char="F"/>
              <a:defRPr/>
            </a:pPr>
            <a:r>
              <a:rPr lang="fr-FR" sz="1700" b="1" dirty="0">
                <a:latin typeface="+mj-lt"/>
                <a:ea typeface="Verdana" panose="020B0604030504040204" pitchFamily="34" charset="0"/>
                <a:cs typeface="Verdana" panose="020B0604030504040204" pitchFamily="34" charset="0"/>
                <a:sym typeface="Wingdings" panose="05000000000000000000" pitchFamily="2" charset="2"/>
              </a:rPr>
              <a:t>SOIT</a:t>
            </a:r>
            <a:r>
              <a:rPr lang="fr-FR" sz="1700" dirty="0">
                <a:latin typeface="+mj-lt"/>
                <a:ea typeface="Verdana" panose="020B0604030504040204" pitchFamily="34" charset="0"/>
                <a:cs typeface="Verdana" panose="020B0604030504040204" pitchFamily="34" charset="0"/>
                <a:sym typeface="Wingdings" panose="05000000000000000000" pitchFamily="2" charset="2"/>
              </a:rPr>
              <a:t> passer des AC de gré à gré chaque année (en veillant à faire une bonne utilisation des deniers publics + ne pas contracter systématiquement avec le même opérateur s’il existe une pluralité d’offres), donc me réorganiser chaque année…</a:t>
            </a:r>
          </a:p>
          <a:p>
            <a:pPr marL="285750" lvl="1" indent="-285750" algn="just">
              <a:lnSpc>
                <a:spcPct val="110000"/>
              </a:lnSpc>
              <a:spcBef>
                <a:spcPts val="0"/>
              </a:spcBef>
              <a:spcAft>
                <a:spcPts val="600"/>
              </a:spcAft>
              <a:buClr>
                <a:srgbClr val="FFCC00"/>
              </a:buClr>
              <a:buSzPct val="125000"/>
              <a:buFont typeface="Wingdings" panose="05000000000000000000" pitchFamily="2" charset="2"/>
              <a:buChar char="F"/>
              <a:defRPr/>
            </a:pPr>
            <a:r>
              <a:rPr lang="fr-FR" sz="1700" b="1" dirty="0">
                <a:latin typeface="+mj-lt"/>
                <a:ea typeface="Verdana" panose="020B0604030504040204" pitchFamily="34" charset="0"/>
                <a:cs typeface="Verdana" panose="020B0604030504040204" pitchFamily="34" charset="0"/>
                <a:sym typeface="Wingdings" panose="05000000000000000000" pitchFamily="2" charset="2"/>
              </a:rPr>
              <a:t>SOIT</a:t>
            </a:r>
            <a:r>
              <a:rPr lang="fr-FR" sz="1700" dirty="0">
                <a:latin typeface="+mj-lt"/>
                <a:ea typeface="Verdana" panose="020B0604030504040204" pitchFamily="34" charset="0"/>
                <a:cs typeface="Verdana" panose="020B0604030504040204" pitchFamily="34" charset="0"/>
                <a:sym typeface="Wingdings" panose="05000000000000000000" pitchFamily="2" charset="2"/>
              </a:rPr>
              <a:t> passer un AC pluriannuel ce qui implique une procédure mais aussi d’être « tranquille » pendant 4 ans !</a:t>
            </a:r>
          </a:p>
        </p:txBody>
      </p:sp>
      <p:pic>
        <p:nvPicPr>
          <p:cNvPr id="10" name="Image 9">
            <a:extLst>
              <a:ext uri="{FF2B5EF4-FFF2-40B4-BE49-F238E27FC236}">
                <a16:creationId xmlns:a16="http://schemas.microsoft.com/office/drawing/2014/main" id="{D830F7C1-7D1E-1E76-BF44-99D251004029}"/>
              </a:ext>
            </a:extLst>
          </p:cNvPr>
          <p:cNvPicPr>
            <a:picLocks noChangeAspect="1"/>
          </p:cNvPicPr>
          <p:nvPr/>
        </p:nvPicPr>
        <p:blipFill>
          <a:blip r:embed="rId3"/>
          <a:stretch>
            <a:fillRect/>
          </a:stretch>
        </p:blipFill>
        <p:spPr>
          <a:xfrm>
            <a:off x="565647" y="3902730"/>
            <a:ext cx="10931588" cy="2316865"/>
          </a:xfrm>
          <a:prstGeom prst="rect">
            <a:avLst/>
          </a:prstGeom>
        </p:spPr>
      </p:pic>
    </p:spTree>
    <p:extLst>
      <p:ext uri="{BB962C8B-B14F-4D97-AF65-F5344CB8AC3E}">
        <p14:creationId xmlns:p14="http://schemas.microsoft.com/office/powerpoint/2010/main" val="3327245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970F4-2ECF-1029-7E19-18F38837115E}"/>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9B382BD-2667-11CB-1354-AA19ABECA55B}"/>
              </a:ext>
            </a:extLst>
          </p:cNvPr>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Qu’est-ce que le « saucissonnage » ?</a:t>
            </a:r>
            <a:endPar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CB443174-D455-FDD7-A04B-9B9C840EA0B9}"/>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Durée du contrat</a:t>
            </a:r>
            <a:endParaRPr lang="fr-FR" sz="1200" b="1" cap="all" dirty="0">
              <a:solidFill>
                <a:srgbClr val="FFFFFF"/>
              </a:solidFill>
              <a:latin typeface="Century Gothic" panose="020B0502020202020204" pitchFamily="34" charset="0"/>
            </a:endParaRPr>
          </a:p>
        </p:txBody>
      </p:sp>
      <p:grpSp>
        <p:nvGrpSpPr>
          <p:cNvPr id="6" name="Groupe 5">
            <a:extLst>
              <a:ext uri="{FF2B5EF4-FFF2-40B4-BE49-F238E27FC236}">
                <a16:creationId xmlns:a16="http://schemas.microsoft.com/office/drawing/2014/main" id="{9B198378-48D2-ADA5-517F-B76213D9AF0A}"/>
              </a:ext>
            </a:extLst>
          </p:cNvPr>
          <p:cNvGrpSpPr/>
          <p:nvPr/>
        </p:nvGrpSpPr>
        <p:grpSpPr>
          <a:xfrm>
            <a:off x="0" y="6478964"/>
            <a:ext cx="12192000" cy="406420"/>
            <a:chOff x="-1524000" y="1294388"/>
            <a:chExt cx="12192000" cy="406420"/>
          </a:xfrm>
        </p:grpSpPr>
        <p:sp>
          <p:nvSpPr>
            <p:cNvPr id="7" name="Rectangle 6">
              <a:extLst>
                <a:ext uri="{FF2B5EF4-FFF2-40B4-BE49-F238E27FC236}">
                  <a16:creationId xmlns:a16="http://schemas.microsoft.com/office/drawing/2014/main" id="{1A6068A8-4367-1B3D-CC63-63C19BC3602D}"/>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a:extLst>
                <a:ext uri="{FF2B5EF4-FFF2-40B4-BE49-F238E27FC236}">
                  <a16:creationId xmlns:a16="http://schemas.microsoft.com/office/drawing/2014/main" id="{37D89F61-EF3A-6CEB-B3F3-628F2AA563DB}"/>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a:extLst>
              <a:ext uri="{FF2B5EF4-FFF2-40B4-BE49-F238E27FC236}">
                <a16:creationId xmlns:a16="http://schemas.microsoft.com/office/drawing/2014/main" id="{ADD8AAC7-5228-5438-BF71-92F1E384DFCA}"/>
              </a:ext>
            </a:extLst>
          </p:cNvPr>
          <p:cNvSpPr txBox="1"/>
          <p:nvPr/>
        </p:nvSpPr>
        <p:spPr>
          <a:xfrm>
            <a:off x="332814" y="1045348"/>
            <a:ext cx="11616267" cy="3523272"/>
          </a:xfrm>
          <a:prstGeom prst="rect">
            <a:avLst/>
          </a:prstGeom>
          <a:noFill/>
        </p:spPr>
        <p:txBody>
          <a:bodyPr wrap="square" rtlCol="0">
            <a:spAutoFit/>
          </a:bodyPr>
          <a:lstStyle/>
          <a:p>
            <a:pPr algn="just">
              <a:lnSpc>
                <a:spcPct val="110000"/>
              </a:lnSpc>
            </a:pPr>
            <a:r>
              <a:rPr lang="fr-FR" sz="1700" b="1" u="sng" dirty="0"/>
              <a:t>Question</a:t>
            </a:r>
            <a:r>
              <a:rPr lang="fr-FR" sz="1700" b="1" dirty="0"/>
              <a:t> : si je conclus un premier marché à 150.000€ HT en procédure adaptée et qu’en cours d’année je m’aperçois que mon besoin augmente…, que je conclus un second marché d’une valeur de 80.000€ HT passé cette fois en appel d’offres, mon premier marché est-il illégal ?</a:t>
            </a:r>
            <a:endParaRPr lang="fr-FR" sz="1700" dirty="0"/>
          </a:p>
          <a:p>
            <a:pPr algn="just">
              <a:lnSpc>
                <a:spcPct val="110000"/>
              </a:lnSpc>
            </a:pPr>
            <a:endParaRPr lang="fr-FR" sz="1700" dirty="0">
              <a:solidFill>
                <a:schemeClr val="bg1">
                  <a:lumMod val="50000"/>
                </a:schemeClr>
              </a:solidFill>
            </a:endParaRPr>
          </a:p>
          <a:p>
            <a:pPr algn="just">
              <a:lnSpc>
                <a:spcPct val="110000"/>
              </a:lnSpc>
              <a:spcAft>
                <a:spcPts val="0"/>
              </a:spcAft>
            </a:pPr>
            <a:r>
              <a:rPr lang="fr-FR" sz="1700" b="1" dirty="0">
                <a:solidFill>
                  <a:srgbClr val="FFCC00"/>
                </a:solidFill>
              </a:rPr>
              <a:t>Article R2121-3</a:t>
            </a:r>
          </a:p>
          <a:p>
            <a:pPr algn="just">
              <a:lnSpc>
                <a:spcPct val="110000"/>
              </a:lnSpc>
              <a:spcAft>
                <a:spcPts val="0"/>
              </a:spcAft>
            </a:pPr>
            <a:endParaRPr lang="fr-FR" sz="1700" dirty="0">
              <a:solidFill>
                <a:schemeClr val="bg1">
                  <a:lumMod val="50000"/>
                </a:schemeClr>
              </a:solidFill>
            </a:endParaRPr>
          </a:p>
          <a:p>
            <a:pPr algn="just">
              <a:lnSpc>
                <a:spcPct val="110000"/>
              </a:lnSpc>
              <a:spcAft>
                <a:spcPts val="0"/>
              </a:spcAft>
            </a:pPr>
            <a:r>
              <a:rPr lang="fr-FR" sz="1700" dirty="0">
                <a:solidFill>
                  <a:schemeClr val="bg1">
                    <a:lumMod val="50000"/>
                  </a:schemeClr>
                </a:solidFill>
              </a:rPr>
              <a:t>La valeur du besoin à prendre en compte est celle estimée au moment de l’envoi de l’avis d’appel à la concurrence ou, en l’absence d’un tel avis, au moment où l’acheteur lance la consultation.</a:t>
            </a:r>
          </a:p>
          <a:p>
            <a:pPr algn="just">
              <a:lnSpc>
                <a:spcPct val="110000"/>
              </a:lnSpc>
              <a:spcAft>
                <a:spcPts val="0"/>
              </a:spcAft>
            </a:pPr>
            <a:endParaRPr lang="fr-FR" sz="1700" dirty="0"/>
          </a:p>
          <a:p>
            <a:pPr algn="just">
              <a:lnSpc>
                <a:spcPct val="110000"/>
              </a:lnSpc>
              <a:spcAft>
                <a:spcPts val="0"/>
              </a:spcAft>
            </a:pPr>
            <a:r>
              <a:rPr lang="fr-FR" sz="1700" dirty="0"/>
              <a:t>Ce qui compte est l’estimation </a:t>
            </a:r>
            <a:r>
              <a:rPr lang="fr-FR" sz="1700" b="1" dirty="0">
                <a:solidFill>
                  <a:srgbClr val="FFCC00"/>
                </a:solidFill>
              </a:rPr>
              <a:t>sincère</a:t>
            </a:r>
            <a:r>
              <a:rPr lang="fr-FR" sz="1700" dirty="0"/>
              <a:t> de mon besoin </a:t>
            </a:r>
            <a:r>
              <a:rPr lang="fr-FR" sz="1700" u="sng" dirty="0"/>
              <a:t>au moment où je lance mon marché</a:t>
            </a:r>
            <a:r>
              <a:rPr lang="fr-FR" sz="1700" dirty="0"/>
              <a:t> : une procédure de marché ne peut donc pas être invalidée rétrospectivement, sauf à démontrer que l’acheteur avait, dès le départ, manqué à son obligation d’estimer son besoin de </a:t>
            </a:r>
            <a:r>
              <a:rPr lang="fr-FR" sz="1700" b="1" dirty="0">
                <a:solidFill>
                  <a:srgbClr val="FFCC00"/>
                </a:solidFill>
              </a:rPr>
              <a:t>bonne foi</a:t>
            </a:r>
            <a:r>
              <a:rPr lang="fr-FR" sz="1700" dirty="0"/>
              <a:t>.</a:t>
            </a:r>
            <a:endParaRPr lang="fr-FR" sz="1700" dirty="0">
              <a:solidFill>
                <a:schemeClr val="bg1">
                  <a:lumMod val="50000"/>
                </a:schemeClr>
              </a:solidFill>
            </a:endParaRPr>
          </a:p>
        </p:txBody>
      </p:sp>
      <p:pic>
        <p:nvPicPr>
          <p:cNvPr id="3" name="Image 2">
            <a:extLst>
              <a:ext uri="{FF2B5EF4-FFF2-40B4-BE49-F238E27FC236}">
                <a16:creationId xmlns:a16="http://schemas.microsoft.com/office/drawing/2014/main" id="{A2E00D72-E36C-263B-B4BF-311415070EB7}"/>
              </a:ext>
            </a:extLst>
          </p:cNvPr>
          <p:cNvPicPr>
            <a:picLocks noChangeAspect="1"/>
          </p:cNvPicPr>
          <p:nvPr/>
        </p:nvPicPr>
        <p:blipFill>
          <a:blip r:embed="rId3"/>
          <a:stretch>
            <a:fillRect/>
          </a:stretch>
        </p:blipFill>
        <p:spPr>
          <a:xfrm>
            <a:off x="5129562" y="4267151"/>
            <a:ext cx="6356195" cy="2012447"/>
          </a:xfrm>
          <a:prstGeom prst="rect">
            <a:avLst/>
          </a:prstGeom>
        </p:spPr>
      </p:pic>
    </p:spTree>
    <p:extLst>
      <p:ext uri="{BB962C8B-B14F-4D97-AF65-F5344CB8AC3E}">
        <p14:creationId xmlns:p14="http://schemas.microsoft.com/office/powerpoint/2010/main" val="3237306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intérieur, mur, texte, table&#10;&#10;Description générée automatiquement">
            <a:extLst>
              <a:ext uri="{FF2B5EF4-FFF2-40B4-BE49-F238E27FC236}">
                <a16:creationId xmlns:a16="http://schemas.microsoft.com/office/drawing/2014/main" id="{EA48502D-84DE-6A48-AB61-0E2C3D31FDE7}"/>
              </a:ext>
            </a:extLst>
          </p:cNvPr>
          <p:cNvPicPr>
            <a:picLocks noChangeAspect="1"/>
          </p:cNvPicPr>
          <p:nvPr/>
        </p:nvPicPr>
        <p:blipFill>
          <a:blip r:embed="rId3" cstate="print">
            <a:extLst>
              <a:ext uri="{28A0092B-C50C-407E-A947-70E740481C1C}">
                <a14:useLocalDpi xmlns:a14="http://schemas.microsoft.com/office/drawing/2010/main" val="0"/>
              </a:ext>
            </a:extLst>
          </a:blip>
          <a:srcRect t="1974" b="18322"/>
          <a:stretch/>
        </p:blipFill>
        <p:spPr>
          <a:xfrm>
            <a:off x="0" y="0"/>
            <a:ext cx="12192000" cy="6478964"/>
          </a:xfrm>
          <a:prstGeom prst="rect">
            <a:avLst/>
          </a:prstGeom>
        </p:spPr>
      </p:pic>
      <p:grpSp>
        <p:nvGrpSpPr>
          <p:cNvPr id="10" name="Groupe 9"/>
          <p:cNvGrpSpPr/>
          <p:nvPr/>
        </p:nvGrpSpPr>
        <p:grpSpPr>
          <a:xfrm>
            <a:off x="0" y="6478964"/>
            <a:ext cx="12192000" cy="406420"/>
            <a:chOff x="-1524000" y="1294388"/>
            <a:chExt cx="12192000" cy="406420"/>
          </a:xfrm>
        </p:grpSpPr>
        <p:sp>
          <p:nvSpPr>
            <p:cNvPr id="11" name="Rectangle 10"/>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p:cNvSpPr/>
          <p:nvPr/>
        </p:nvSpPr>
        <p:spPr bwMode="auto">
          <a:xfrm>
            <a:off x="3186545" y="3380510"/>
            <a:ext cx="8562110"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#DANS SIS MARCHES COMMENT CA SE PASSE ?</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34071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51296-DD72-4255-3C6A-B235A842452D}"/>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C29AEEA4-4EF2-AF87-CB9A-3F702F10E662}"/>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B8331DC4-B643-5D72-A049-B2CD58B2127B}"/>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2BF20C0F-1EF5-EF35-3F94-674BA162510F}"/>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a:extLst>
              <a:ext uri="{FF2B5EF4-FFF2-40B4-BE49-F238E27FC236}">
                <a16:creationId xmlns:a16="http://schemas.microsoft.com/office/drawing/2014/main" id="{0396276A-F9B3-100E-7E6E-B589FC957112}"/>
              </a:ext>
            </a:extLst>
          </p:cNvPr>
          <p:cNvSpPr/>
          <p:nvPr/>
        </p:nvSpPr>
        <p:spPr bwMode="auto">
          <a:xfrm>
            <a:off x="2591893" y="1500740"/>
            <a:ext cx="7008214" cy="767951"/>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3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PARAMETRAGE</a:t>
            </a:r>
            <a:endPar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2" name="Rectangle 1">
            <a:extLst>
              <a:ext uri="{FF2B5EF4-FFF2-40B4-BE49-F238E27FC236}">
                <a16:creationId xmlns:a16="http://schemas.microsoft.com/office/drawing/2014/main" id="{9D9A22CF-377E-3651-B168-FA88F399C319}"/>
              </a:ext>
            </a:extLst>
          </p:cNvPr>
          <p:cNvSpPr/>
          <p:nvPr/>
        </p:nvSpPr>
        <p:spPr bwMode="auto">
          <a:xfrm>
            <a:off x="2591893" y="2569144"/>
            <a:ext cx="7008214" cy="767951"/>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sz="3600" dirty="0">
                <a:solidFill>
                  <a:srgbClr val="FFFFFF"/>
                </a:solidFill>
                <a:latin typeface="Century Gothic" panose="020B0502020202020204" pitchFamily="34" charset="0"/>
              </a:rPr>
              <a:t>UTILISATION</a:t>
            </a:r>
            <a:endPar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4" name="Rectangle 3">
            <a:extLst>
              <a:ext uri="{FF2B5EF4-FFF2-40B4-BE49-F238E27FC236}">
                <a16:creationId xmlns:a16="http://schemas.microsoft.com/office/drawing/2014/main" id="{75893AA0-62D7-006F-B7FA-0E87489A5986}"/>
              </a:ext>
            </a:extLst>
          </p:cNvPr>
          <p:cNvSpPr/>
          <p:nvPr/>
        </p:nvSpPr>
        <p:spPr bwMode="auto">
          <a:xfrm>
            <a:off x="2591893" y="3637548"/>
            <a:ext cx="7008214" cy="767951"/>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sz="3600" dirty="0">
                <a:solidFill>
                  <a:srgbClr val="FFFFFF"/>
                </a:solidFill>
                <a:latin typeface="Century Gothic" panose="020B0502020202020204" pitchFamily="34" charset="0"/>
              </a:rPr>
              <a:t>CONTROLES</a:t>
            </a:r>
            <a:endPar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5" name="Rectangle 4">
            <a:extLst>
              <a:ext uri="{FF2B5EF4-FFF2-40B4-BE49-F238E27FC236}">
                <a16:creationId xmlns:a16="http://schemas.microsoft.com/office/drawing/2014/main" id="{318D5E3A-A483-8432-6CD5-6FC859F372E1}"/>
              </a:ext>
            </a:extLst>
          </p:cNvPr>
          <p:cNvSpPr/>
          <p:nvPr/>
        </p:nvSpPr>
        <p:spPr bwMode="auto">
          <a:xfrm>
            <a:off x="2591893" y="4745722"/>
            <a:ext cx="7008214" cy="767951"/>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sz="3600" dirty="0">
                <a:solidFill>
                  <a:srgbClr val="FFFFFF"/>
                </a:solidFill>
                <a:latin typeface="Century Gothic" panose="020B0502020202020204" pitchFamily="34" charset="0"/>
              </a:rPr>
              <a:t>EDITION</a:t>
            </a:r>
            <a:endPar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1805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4"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F283-65C1-2CE2-43EC-A8664C84ED64}"/>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96512A77-524D-37AC-2930-73053697B480}"/>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9DD844D6-A440-1132-CAF2-18D7850298F9}"/>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34B14060-1A52-F28F-8E0B-CC136887F145}"/>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59" name="Rectangle 58">
            <a:extLst>
              <a:ext uri="{FF2B5EF4-FFF2-40B4-BE49-F238E27FC236}">
                <a16:creationId xmlns:a16="http://schemas.microsoft.com/office/drawing/2014/main" id="{ECE2E106-96D8-A6B9-9AF6-975B3172E4B0}"/>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PARAMETRAGE</a:t>
            </a:r>
            <a:endParaRPr lang="fr-FR" sz="1200" b="1" cap="all" dirty="0">
              <a:solidFill>
                <a:srgbClr val="FFFFFF"/>
              </a:solidFill>
              <a:latin typeface="Century Gothic" panose="020B0502020202020204" pitchFamily="34" charset="0"/>
            </a:endParaRPr>
          </a:p>
        </p:txBody>
      </p:sp>
      <p:sp>
        <p:nvSpPr>
          <p:cNvPr id="79" name="Rectangle 78">
            <a:hlinkClick r:id="rId3"/>
            <a:extLst>
              <a:ext uri="{FF2B5EF4-FFF2-40B4-BE49-F238E27FC236}">
                <a16:creationId xmlns:a16="http://schemas.microsoft.com/office/drawing/2014/main" id="{479BE007-4840-DD18-E365-E65BAAF22F98}"/>
              </a:ext>
            </a:extLst>
          </p:cNvPr>
          <p:cNvSpPr/>
          <p:nvPr/>
        </p:nvSpPr>
        <p:spPr bwMode="auto">
          <a:xfrm>
            <a:off x="2198489" y="2653704"/>
            <a:ext cx="8051298" cy="790765"/>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Référentiels nomenclature, UF &amp; opération</a:t>
            </a:r>
            <a:endParaRPr kumimoji="0" lang="fr-FR" sz="3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80" name="Rectangle 79">
            <a:hlinkClick r:id="rId4"/>
            <a:extLst>
              <a:ext uri="{FF2B5EF4-FFF2-40B4-BE49-F238E27FC236}">
                <a16:creationId xmlns:a16="http://schemas.microsoft.com/office/drawing/2014/main" id="{F6488C5C-D357-1E3D-2FB8-2A8DBF6EC25E}"/>
              </a:ext>
            </a:extLst>
          </p:cNvPr>
          <p:cNvSpPr/>
          <p:nvPr/>
        </p:nvSpPr>
        <p:spPr bwMode="auto">
          <a:xfrm>
            <a:off x="2198489" y="3709151"/>
            <a:ext cx="8051298" cy="790765"/>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Mode de fonctionnement</a:t>
            </a:r>
            <a:endParaRPr kumimoji="0" lang="fr-FR" sz="3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3035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10030-E936-3372-9264-4C693A13BAC9}"/>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B5CA1970-5D06-1F03-5724-CDC1C4F3813C}"/>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4FF027E1-FAE4-7D70-5F54-24331441FE12}"/>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03E54B18-227D-3961-F379-395441057B1B}"/>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59" name="Rectangle 58">
            <a:extLst>
              <a:ext uri="{FF2B5EF4-FFF2-40B4-BE49-F238E27FC236}">
                <a16:creationId xmlns:a16="http://schemas.microsoft.com/office/drawing/2014/main" id="{3D6EF5DA-E1DE-CF86-2E76-01869C0570D4}"/>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UTILISATION</a:t>
            </a:r>
            <a:endParaRPr lang="fr-FR" sz="1200" b="1" cap="all" dirty="0">
              <a:solidFill>
                <a:srgbClr val="FFFFFF"/>
              </a:solidFill>
              <a:latin typeface="Century Gothic" panose="020B0502020202020204" pitchFamily="34" charset="0"/>
            </a:endParaRPr>
          </a:p>
        </p:txBody>
      </p:sp>
      <p:sp>
        <p:nvSpPr>
          <p:cNvPr id="79" name="Rectangle 78">
            <a:hlinkClick r:id="rId3"/>
            <a:extLst>
              <a:ext uri="{FF2B5EF4-FFF2-40B4-BE49-F238E27FC236}">
                <a16:creationId xmlns:a16="http://schemas.microsoft.com/office/drawing/2014/main" id="{C9748B17-0A0E-477D-A511-D326A9DD913C}"/>
              </a:ext>
            </a:extLst>
          </p:cNvPr>
          <p:cNvSpPr/>
          <p:nvPr/>
        </p:nvSpPr>
        <p:spPr bwMode="auto">
          <a:xfrm>
            <a:off x="2198489" y="2653704"/>
            <a:ext cx="8051298" cy="790765"/>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Cas 1 – inférieur au seuil des procédures formalisées</a:t>
            </a:r>
          </a:p>
        </p:txBody>
      </p:sp>
      <p:sp>
        <p:nvSpPr>
          <p:cNvPr id="80" name="Rectangle 79">
            <a:hlinkClick r:id="rId4"/>
            <a:extLst>
              <a:ext uri="{FF2B5EF4-FFF2-40B4-BE49-F238E27FC236}">
                <a16:creationId xmlns:a16="http://schemas.microsoft.com/office/drawing/2014/main" id="{FB4AAE6C-DFCC-AEFB-3D60-33DFE91A7190}"/>
              </a:ext>
            </a:extLst>
          </p:cNvPr>
          <p:cNvSpPr/>
          <p:nvPr/>
        </p:nvSpPr>
        <p:spPr bwMode="auto">
          <a:xfrm>
            <a:off x="2198489" y="3709151"/>
            <a:ext cx="8051298" cy="790765"/>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sz="2000" dirty="0">
                <a:solidFill>
                  <a:srgbClr val="FFFFFF"/>
                </a:solidFill>
                <a:latin typeface="Century Gothic" panose="020B0502020202020204" pitchFamily="34" charset="0"/>
              </a:rPr>
              <a:t>Cas 2 – inférieur au seuil de mise en concurrence</a:t>
            </a:r>
            <a:endParaRPr kumimoji="0" lang="fr-FR" sz="2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01152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4DCC3-6888-5DED-8DED-3FC4160D6F21}"/>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8356D9E2-5FEF-7204-F827-1EC1A8C12AB1}"/>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C35B5807-BEE4-0ED7-AB06-95E8351F69EB}"/>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4534D6C6-B1B9-6FB7-8CAE-65C1884DE55F}"/>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34" name="Rectangle 33">
            <a:extLst>
              <a:ext uri="{FF2B5EF4-FFF2-40B4-BE49-F238E27FC236}">
                <a16:creationId xmlns:a16="http://schemas.microsoft.com/office/drawing/2014/main" id="{AF45D739-6951-160D-DB3E-CCD9527EF5F7}"/>
              </a:ext>
            </a:extLst>
          </p:cNvPr>
          <p:cNvSpPr/>
          <p:nvPr/>
        </p:nvSpPr>
        <p:spPr>
          <a:xfrm>
            <a:off x="1109550" y="1123018"/>
            <a:ext cx="1792030" cy="442566"/>
          </a:xfrm>
          <a:prstGeom prst="rect">
            <a:avLst/>
          </a:prstGeom>
          <a:solidFill>
            <a:srgbClr val="FFFFFF"/>
          </a:solidFill>
          <a:ln w="38100" cap="flat" cmpd="sng" algn="ctr">
            <a:solidFill>
              <a:srgbClr val="007AC2"/>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Tahoma"/>
                <a:ea typeface="+mn-ea"/>
                <a:cs typeface="+mn-cs"/>
              </a:rPr>
              <a:t>Nouveau projet</a:t>
            </a:r>
          </a:p>
        </p:txBody>
      </p:sp>
      <p:sp>
        <p:nvSpPr>
          <p:cNvPr id="35" name="Rectangle 34">
            <a:extLst>
              <a:ext uri="{FF2B5EF4-FFF2-40B4-BE49-F238E27FC236}">
                <a16:creationId xmlns:a16="http://schemas.microsoft.com/office/drawing/2014/main" id="{982D9F7D-64A7-67F1-A42A-02F2742D5823}"/>
              </a:ext>
            </a:extLst>
          </p:cNvPr>
          <p:cNvSpPr/>
          <p:nvPr/>
        </p:nvSpPr>
        <p:spPr>
          <a:xfrm>
            <a:off x="336255" y="1685983"/>
            <a:ext cx="3338621" cy="542652"/>
          </a:xfrm>
          <a:prstGeom prst="rect">
            <a:avLst/>
          </a:prstGeom>
          <a:solidFill>
            <a:srgbClr val="F07D00"/>
          </a:solidFill>
          <a:ln w="317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EEEEED"/>
                </a:solidFill>
                <a:effectLst/>
                <a:uLnTx/>
                <a:uFillTx/>
                <a:latin typeface="Tahoma"/>
                <a:ea typeface="+mn-ea"/>
                <a:cs typeface="+mn-cs"/>
              </a:rPr>
              <a:t>1. Son estimation dépasse-t-elle le seuil associé à sa procédure ?</a:t>
            </a:r>
          </a:p>
        </p:txBody>
      </p:sp>
      <p:sp>
        <p:nvSpPr>
          <p:cNvPr id="36" name="Rectangle 35">
            <a:extLst>
              <a:ext uri="{FF2B5EF4-FFF2-40B4-BE49-F238E27FC236}">
                <a16:creationId xmlns:a16="http://schemas.microsoft.com/office/drawing/2014/main" id="{22EF6B18-7C97-01C9-66AA-89955CCB0FD9}"/>
              </a:ext>
            </a:extLst>
          </p:cNvPr>
          <p:cNvSpPr/>
          <p:nvPr/>
        </p:nvSpPr>
        <p:spPr>
          <a:xfrm>
            <a:off x="3487400" y="4690026"/>
            <a:ext cx="1750828" cy="848713"/>
          </a:xfrm>
          <a:prstGeom prst="rect">
            <a:avLst/>
          </a:prstGeom>
          <a:solidFill>
            <a:srgbClr val="FFFFFF"/>
          </a:solidFill>
          <a:ln w="3175" cap="flat" cmpd="sng" algn="ctr">
            <a:noFill/>
            <a:prstDash val="solid"/>
            <a:miter lim="800000"/>
          </a:ln>
          <a:effectLst>
            <a:glow rad="127000">
              <a:srgbClr val="669900">
                <a:alpha val="40000"/>
              </a:srgbClr>
            </a:glo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Tahoma"/>
                <a:ea typeface="+mn-ea"/>
                <a:cs typeface="+mn-cs"/>
              </a:rPr>
              <a:t>Le logiciel valide </a:t>
            </a:r>
            <a:r>
              <a:rPr lang="fr-FR" sz="1400" kern="0" dirty="0">
                <a:solidFill>
                  <a:srgbClr val="000000"/>
                </a:solidFill>
                <a:latin typeface="Tahoma"/>
              </a:rPr>
              <a:t>le</a:t>
            </a:r>
            <a:r>
              <a:rPr kumimoji="0" lang="fr-FR" sz="1400" b="0" i="0" u="none" strike="noStrike" kern="0" cap="none" spc="0" normalizeH="0" baseline="0" noProof="0" dirty="0">
                <a:ln>
                  <a:noFill/>
                </a:ln>
                <a:solidFill>
                  <a:srgbClr val="000000"/>
                </a:solidFill>
                <a:effectLst/>
                <a:uLnTx/>
                <a:uFillTx/>
                <a:latin typeface="Tahoma"/>
                <a:ea typeface="+mn-ea"/>
                <a:cs typeface="+mn-cs"/>
              </a:rPr>
              <a:t> projet</a:t>
            </a:r>
          </a:p>
        </p:txBody>
      </p:sp>
      <p:sp>
        <p:nvSpPr>
          <p:cNvPr id="37" name="Rectangle 36">
            <a:extLst>
              <a:ext uri="{FF2B5EF4-FFF2-40B4-BE49-F238E27FC236}">
                <a16:creationId xmlns:a16="http://schemas.microsoft.com/office/drawing/2014/main" id="{62A98789-1DF5-056F-A7F2-7D1A9CFB593E}"/>
              </a:ext>
            </a:extLst>
          </p:cNvPr>
          <p:cNvSpPr/>
          <p:nvPr/>
        </p:nvSpPr>
        <p:spPr>
          <a:xfrm>
            <a:off x="1883361" y="2670688"/>
            <a:ext cx="2647507" cy="542652"/>
          </a:xfrm>
          <a:prstGeom prst="rect">
            <a:avLst/>
          </a:prstGeom>
          <a:solidFill>
            <a:srgbClr val="F07D00"/>
          </a:solidFill>
          <a:ln w="317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EEEEED"/>
                </a:solidFill>
                <a:effectLst/>
                <a:uLnTx/>
                <a:uFillTx/>
                <a:latin typeface="Tahoma"/>
                <a:ea typeface="+mn-ea"/>
                <a:cs typeface="+mn-cs"/>
              </a:rPr>
              <a:t>2. Sa famille/UF/opération a-t-elle une enveloppe &gt; au seuil ?</a:t>
            </a:r>
          </a:p>
        </p:txBody>
      </p:sp>
      <p:sp>
        <p:nvSpPr>
          <p:cNvPr id="38" name="Rectangle 37">
            <a:extLst>
              <a:ext uri="{FF2B5EF4-FFF2-40B4-BE49-F238E27FC236}">
                <a16:creationId xmlns:a16="http://schemas.microsoft.com/office/drawing/2014/main" id="{F01C5C60-1916-2639-7A0E-AA4B61551A73}"/>
              </a:ext>
            </a:extLst>
          </p:cNvPr>
          <p:cNvSpPr/>
          <p:nvPr/>
        </p:nvSpPr>
        <p:spPr>
          <a:xfrm>
            <a:off x="2951934" y="3582178"/>
            <a:ext cx="3257480" cy="542652"/>
          </a:xfrm>
          <a:prstGeom prst="rect">
            <a:avLst/>
          </a:prstGeom>
          <a:solidFill>
            <a:srgbClr val="F07D00"/>
          </a:solidFill>
          <a:ln w="317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EEEEED"/>
                </a:solidFill>
                <a:effectLst/>
                <a:uLnTx/>
                <a:uFillTx/>
                <a:latin typeface="Tahoma"/>
                <a:ea typeface="+mn-ea"/>
                <a:cs typeface="+mn-cs"/>
              </a:rPr>
              <a:t>3. Le total des achats prévus / notifiés </a:t>
            </a:r>
            <a:r>
              <a:rPr kumimoji="0" lang="fr-FR" sz="1200" b="0" i="0" u="sng" strike="noStrike" kern="0" cap="none" spc="0" normalizeH="0" baseline="0" noProof="0" dirty="0">
                <a:ln>
                  <a:noFill/>
                </a:ln>
                <a:solidFill>
                  <a:srgbClr val="EEEEED"/>
                </a:solidFill>
                <a:effectLst/>
                <a:uLnTx/>
                <a:uFillTx/>
                <a:latin typeface="Tahoma"/>
                <a:ea typeface="+mn-ea"/>
                <a:cs typeface="+mn-cs"/>
              </a:rPr>
              <a:t>soumis à contrôle</a:t>
            </a:r>
            <a:r>
              <a:rPr kumimoji="0" lang="fr-FR" sz="1200" b="0" i="0" u="none" strike="noStrike" kern="0" cap="none" spc="0" normalizeH="0" baseline="0" noProof="0" dirty="0">
                <a:ln>
                  <a:noFill/>
                </a:ln>
                <a:solidFill>
                  <a:srgbClr val="EEEEED"/>
                </a:solidFill>
                <a:effectLst/>
                <a:uLnTx/>
                <a:uFillTx/>
                <a:latin typeface="Tahoma"/>
                <a:ea typeface="+mn-ea"/>
                <a:cs typeface="+mn-cs"/>
              </a:rPr>
              <a:t> (et de l’année en famille) dépasse-t-il le seuil ?</a:t>
            </a:r>
          </a:p>
        </p:txBody>
      </p:sp>
      <p:sp>
        <p:nvSpPr>
          <p:cNvPr id="39" name="Rectangle 38">
            <a:extLst>
              <a:ext uri="{FF2B5EF4-FFF2-40B4-BE49-F238E27FC236}">
                <a16:creationId xmlns:a16="http://schemas.microsoft.com/office/drawing/2014/main" id="{FB7685F0-DD55-DA7E-7608-96E49DE6AC98}"/>
              </a:ext>
            </a:extLst>
          </p:cNvPr>
          <p:cNvSpPr/>
          <p:nvPr/>
        </p:nvSpPr>
        <p:spPr>
          <a:xfrm>
            <a:off x="132533" y="4693090"/>
            <a:ext cx="1750828" cy="848713"/>
          </a:xfrm>
          <a:prstGeom prst="rect">
            <a:avLst/>
          </a:prstGeom>
          <a:solidFill>
            <a:srgbClr val="FFFFFF"/>
          </a:solidFill>
          <a:ln w="3175" cap="flat" cmpd="sng" algn="ctr">
            <a:noFill/>
            <a:prstDash val="solid"/>
            <a:miter lim="800000"/>
          </a:ln>
          <a:effectLst>
            <a:glow rad="127000">
              <a:srgbClr val="CF022B">
                <a:alpha val="40000"/>
              </a:srgbClr>
            </a:glo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Tahoma"/>
                <a:ea typeface="+mn-ea"/>
                <a:cs typeface="+mn-cs"/>
              </a:rPr>
              <a:t>Le logiciel bloque la validation du projet</a:t>
            </a:r>
          </a:p>
        </p:txBody>
      </p:sp>
      <p:cxnSp>
        <p:nvCxnSpPr>
          <p:cNvPr id="40" name="Connecteur droit 39">
            <a:extLst>
              <a:ext uri="{FF2B5EF4-FFF2-40B4-BE49-F238E27FC236}">
                <a16:creationId xmlns:a16="http://schemas.microsoft.com/office/drawing/2014/main" id="{BD86DB8B-A323-BEA3-789C-1F3072842A3D}"/>
              </a:ext>
            </a:extLst>
          </p:cNvPr>
          <p:cNvCxnSpPr>
            <a:cxnSpLocks/>
            <a:stCxn id="34" idx="2"/>
            <a:endCxn id="35" idx="0"/>
          </p:cNvCxnSpPr>
          <p:nvPr/>
        </p:nvCxnSpPr>
        <p:spPr>
          <a:xfrm>
            <a:off x="2005565" y="1565584"/>
            <a:ext cx="1" cy="120399"/>
          </a:xfrm>
          <a:prstGeom prst="line">
            <a:avLst/>
          </a:prstGeom>
          <a:noFill/>
          <a:ln w="6350" cap="flat" cmpd="sng" algn="ctr">
            <a:solidFill>
              <a:srgbClr val="000000"/>
            </a:solidFill>
            <a:prstDash val="solid"/>
            <a:miter lim="800000"/>
          </a:ln>
          <a:effectLst/>
        </p:spPr>
      </p:cxnSp>
      <p:cxnSp>
        <p:nvCxnSpPr>
          <p:cNvPr id="41" name="Connecteur droit 40">
            <a:extLst>
              <a:ext uri="{FF2B5EF4-FFF2-40B4-BE49-F238E27FC236}">
                <a16:creationId xmlns:a16="http://schemas.microsoft.com/office/drawing/2014/main" id="{D13EF03D-812E-B7C1-6910-76A04D3ADE9C}"/>
              </a:ext>
            </a:extLst>
          </p:cNvPr>
          <p:cNvCxnSpPr>
            <a:cxnSpLocks/>
            <a:stCxn id="35" idx="2"/>
          </p:cNvCxnSpPr>
          <p:nvPr/>
        </p:nvCxnSpPr>
        <p:spPr>
          <a:xfrm>
            <a:off x="2005566" y="2228635"/>
            <a:ext cx="0" cy="195271"/>
          </a:xfrm>
          <a:prstGeom prst="line">
            <a:avLst/>
          </a:prstGeom>
          <a:noFill/>
          <a:ln w="6350" cap="flat" cmpd="sng" algn="ctr">
            <a:solidFill>
              <a:srgbClr val="000000"/>
            </a:solidFill>
            <a:prstDash val="solid"/>
            <a:miter lim="800000"/>
          </a:ln>
          <a:effectLst/>
        </p:spPr>
      </p:cxnSp>
      <p:cxnSp>
        <p:nvCxnSpPr>
          <p:cNvPr id="42" name="Connecteur droit 41">
            <a:extLst>
              <a:ext uri="{FF2B5EF4-FFF2-40B4-BE49-F238E27FC236}">
                <a16:creationId xmlns:a16="http://schemas.microsoft.com/office/drawing/2014/main" id="{BE08B5E0-C26E-25CD-C572-61BE4EC177AD}"/>
              </a:ext>
            </a:extLst>
          </p:cNvPr>
          <p:cNvCxnSpPr>
            <a:cxnSpLocks/>
            <a:stCxn id="54" idx="3"/>
            <a:endCxn id="55" idx="1"/>
          </p:cNvCxnSpPr>
          <p:nvPr/>
        </p:nvCxnSpPr>
        <p:spPr>
          <a:xfrm flipV="1">
            <a:off x="1243190" y="2452877"/>
            <a:ext cx="1733997" cy="6346"/>
          </a:xfrm>
          <a:prstGeom prst="line">
            <a:avLst/>
          </a:prstGeom>
          <a:noFill/>
          <a:ln w="6350" cap="flat" cmpd="sng" algn="ctr">
            <a:solidFill>
              <a:srgbClr val="000000"/>
            </a:solidFill>
            <a:prstDash val="solid"/>
            <a:miter lim="800000"/>
          </a:ln>
          <a:effectLst/>
        </p:spPr>
      </p:cxnSp>
      <p:cxnSp>
        <p:nvCxnSpPr>
          <p:cNvPr id="43" name="Connecteur droit 42">
            <a:extLst>
              <a:ext uri="{FF2B5EF4-FFF2-40B4-BE49-F238E27FC236}">
                <a16:creationId xmlns:a16="http://schemas.microsoft.com/office/drawing/2014/main" id="{C3590261-973F-A534-975F-AE6694CDF55F}"/>
              </a:ext>
            </a:extLst>
          </p:cNvPr>
          <p:cNvCxnSpPr>
            <a:endCxn id="37" idx="0"/>
          </p:cNvCxnSpPr>
          <p:nvPr/>
        </p:nvCxnSpPr>
        <p:spPr>
          <a:xfrm>
            <a:off x="3207114" y="2468227"/>
            <a:ext cx="1" cy="202461"/>
          </a:xfrm>
          <a:prstGeom prst="line">
            <a:avLst/>
          </a:prstGeom>
          <a:noFill/>
          <a:ln w="6350" cap="flat" cmpd="sng" algn="ctr">
            <a:solidFill>
              <a:srgbClr val="000000"/>
            </a:solidFill>
            <a:prstDash val="solid"/>
            <a:miter lim="800000"/>
          </a:ln>
          <a:effectLst/>
        </p:spPr>
      </p:cxnSp>
      <p:cxnSp>
        <p:nvCxnSpPr>
          <p:cNvPr id="44" name="Connecteur droit 43">
            <a:extLst>
              <a:ext uri="{FF2B5EF4-FFF2-40B4-BE49-F238E27FC236}">
                <a16:creationId xmlns:a16="http://schemas.microsoft.com/office/drawing/2014/main" id="{86071AA9-9EEA-7DA5-6608-19229352F469}"/>
              </a:ext>
            </a:extLst>
          </p:cNvPr>
          <p:cNvCxnSpPr>
            <a:stCxn id="54" idx="2"/>
            <a:endCxn id="39" idx="0"/>
          </p:cNvCxnSpPr>
          <p:nvPr/>
        </p:nvCxnSpPr>
        <p:spPr>
          <a:xfrm flipH="1">
            <a:off x="1007947" y="2590028"/>
            <a:ext cx="6349" cy="2103062"/>
          </a:xfrm>
          <a:prstGeom prst="line">
            <a:avLst/>
          </a:prstGeom>
          <a:noFill/>
          <a:ln w="6350" cap="flat" cmpd="sng" algn="ctr">
            <a:solidFill>
              <a:srgbClr val="000000"/>
            </a:solidFill>
            <a:prstDash val="solid"/>
            <a:miter lim="800000"/>
          </a:ln>
          <a:effectLst/>
        </p:spPr>
      </p:cxnSp>
      <p:cxnSp>
        <p:nvCxnSpPr>
          <p:cNvPr id="45" name="Connecteur droit 44">
            <a:extLst>
              <a:ext uri="{FF2B5EF4-FFF2-40B4-BE49-F238E27FC236}">
                <a16:creationId xmlns:a16="http://schemas.microsoft.com/office/drawing/2014/main" id="{E77C4B1E-B36F-272E-82C0-B349F0A4164A}"/>
              </a:ext>
            </a:extLst>
          </p:cNvPr>
          <p:cNvCxnSpPr>
            <a:stCxn id="37" idx="2"/>
          </p:cNvCxnSpPr>
          <p:nvPr/>
        </p:nvCxnSpPr>
        <p:spPr>
          <a:xfrm flipH="1">
            <a:off x="3206081" y="3213340"/>
            <a:ext cx="1034" cy="166165"/>
          </a:xfrm>
          <a:prstGeom prst="line">
            <a:avLst/>
          </a:prstGeom>
          <a:noFill/>
          <a:ln w="6350" cap="flat" cmpd="sng" algn="ctr">
            <a:solidFill>
              <a:srgbClr val="000000"/>
            </a:solidFill>
            <a:prstDash val="solid"/>
            <a:miter lim="800000"/>
          </a:ln>
          <a:effectLst/>
        </p:spPr>
      </p:cxnSp>
      <p:cxnSp>
        <p:nvCxnSpPr>
          <p:cNvPr id="46" name="Connecteur droit 45">
            <a:extLst>
              <a:ext uri="{FF2B5EF4-FFF2-40B4-BE49-F238E27FC236}">
                <a16:creationId xmlns:a16="http://schemas.microsoft.com/office/drawing/2014/main" id="{74F8A4DF-6A25-B174-692E-6C98C4F31A69}"/>
              </a:ext>
            </a:extLst>
          </p:cNvPr>
          <p:cNvCxnSpPr>
            <a:cxnSpLocks/>
            <a:stCxn id="53" idx="3"/>
            <a:endCxn id="56" idx="1"/>
          </p:cNvCxnSpPr>
          <p:nvPr/>
        </p:nvCxnSpPr>
        <p:spPr>
          <a:xfrm flipV="1">
            <a:off x="1612967" y="3379505"/>
            <a:ext cx="2523193" cy="4379"/>
          </a:xfrm>
          <a:prstGeom prst="line">
            <a:avLst/>
          </a:prstGeom>
          <a:noFill/>
          <a:ln w="6350" cap="flat" cmpd="sng" algn="ctr">
            <a:solidFill>
              <a:srgbClr val="000000"/>
            </a:solidFill>
            <a:prstDash val="solid"/>
            <a:miter lim="800000"/>
          </a:ln>
          <a:effectLst/>
        </p:spPr>
      </p:cxnSp>
      <p:cxnSp>
        <p:nvCxnSpPr>
          <p:cNvPr id="47" name="Connecteur droit 46">
            <a:extLst>
              <a:ext uri="{FF2B5EF4-FFF2-40B4-BE49-F238E27FC236}">
                <a16:creationId xmlns:a16="http://schemas.microsoft.com/office/drawing/2014/main" id="{8D7999F9-1695-3988-9CB7-81F5A64150B4}"/>
              </a:ext>
            </a:extLst>
          </p:cNvPr>
          <p:cNvCxnSpPr>
            <a:cxnSpLocks/>
          </p:cNvCxnSpPr>
          <p:nvPr/>
        </p:nvCxnSpPr>
        <p:spPr>
          <a:xfrm>
            <a:off x="4362814" y="3391667"/>
            <a:ext cx="1" cy="202461"/>
          </a:xfrm>
          <a:prstGeom prst="line">
            <a:avLst/>
          </a:prstGeom>
          <a:noFill/>
          <a:ln w="6350" cap="flat" cmpd="sng" algn="ctr">
            <a:solidFill>
              <a:srgbClr val="000000"/>
            </a:solidFill>
            <a:prstDash val="solid"/>
            <a:miter lim="800000"/>
          </a:ln>
          <a:effectLst/>
        </p:spPr>
      </p:cxnSp>
      <p:cxnSp>
        <p:nvCxnSpPr>
          <p:cNvPr id="48" name="Connecteur droit 47">
            <a:extLst>
              <a:ext uri="{FF2B5EF4-FFF2-40B4-BE49-F238E27FC236}">
                <a16:creationId xmlns:a16="http://schemas.microsoft.com/office/drawing/2014/main" id="{E72A973B-7F2E-881D-D99D-1F35896F99B7}"/>
              </a:ext>
            </a:extLst>
          </p:cNvPr>
          <p:cNvCxnSpPr>
            <a:cxnSpLocks/>
            <a:stCxn id="53" idx="2"/>
            <a:endCxn id="39" idx="0"/>
          </p:cNvCxnSpPr>
          <p:nvPr/>
        </p:nvCxnSpPr>
        <p:spPr>
          <a:xfrm flipH="1">
            <a:off x="1007947" y="3514689"/>
            <a:ext cx="376126" cy="1178401"/>
          </a:xfrm>
          <a:prstGeom prst="line">
            <a:avLst/>
          </a:prstGeom>
          <a:noFill/>
          <a:ln w="6350" cap="flat" cmpd="sng" algn="ctr">
            <a:solidFill>
              <a:srgbClr val="000000"/>
            </a:solidFill>
            <a:prstDash val="solid"/>
            <a:miter lim="800000"/>
          </a:ln>
          <a:effectLst/>
        </p:spPr>
      </p:cxnSp>
      <p:cxnSp>
        <p:nvCxnSpPr>
          <p:cNvPr id="49" name="Connecteur droit 48">
            <a:extLst>
              <a:ext uri="{FF2B5EF4-FFF2-40B4-BE49-F238E27FC236}">
                <a16:creationId xmlns:a16="http://schemas.microsoft.com/office/drawing/2014/main" id="{EA9AEFE8-9110-7ED1-F794-0DA0FF79D64C}"/>
              </a:ext>
            </a:extLst>
          </p:cNvPr>
          <p:cNvCxnSpPr>
            <a:cxnSpLocks/>
          </p:cNvCxnSpPr>
          <p:nvPr/>
        </p:nvCxnSpPr>
        <p:spPr>
          <a:xfrm>
            <a:off x="3211691" y="4133834"/>
            <a:ext cx="1" cy="193183"/>
          </a:xfrm>
          <a:prstGeom prst="line">
            <a:avLst/>
          </a:prstGeom>
          <a:noFill/>
          <a:ln w="6350" cap="flat" cmpd="sng" algn="ctr">
            <a:solidFill>
              <a:srgbClr val="000000"/>
            </a:solidFill>
            <a:prstDash val="solid"/>
            <a:miter lim="800000"/>
          </a:ln>
          <a:effectLst/>
        </p:spPr>
      </p:cxnSp>
      <p:cxnSp>
        <p:nvCxnSpPr>
          <p:cNvPr id="50" name="Connecteur droit 49">
            <a:extLst>
              <a:ext uri="{FF2B5EF4-FFF2-40B4-BE49-F238E27FC236}">
                <a16:creationId xmlns:a16="http://schemas.microsoft.com/office/drawing/2014/main" id="{E41A389F-644D-B12D-CF48-3F382F3090FA}"/>
              </a:ext>
            </a:extLst>
          </p:cNvPr>
          <p:cNvCxnSpPr>
            <a:cxnSpLocks/>
            <a:stCxn id="57" idx="3"/>
            <a:endCxn id="58" idx="1"/>
          </p:cNvCxnSpPr>
          <p:nvPr/>
        </p:nvCxnSpPr>
        <p:spPr>
          <a:xfrm flipV="1">
            <a:off x="1965761" y="4337130"/>
            <a:ext cx="2168158" cy="2026"/>
          </a:xfrm>
          <a:prstGeom prst="line">
            <a:avLst/>
          </a:prstGeom>
          <a:noFill/>
          <a:ln w="6350" cap="flat" cmpd="sng" algn="ctr">
            <a:solidFill>
              <a:srgbClr val="000000"/>
            </a:solidFill>
            <a:prstDash val="solid"/>
            <a:miter lim="800000"/>
          </a:ln>
          <a:effectLst/>
        </p:spPr>
      </p:cxnSp>
      <p:cxnSp>
        <p:nvCxnSpPr>
          <p:cNvPr id="51" name="Connecteur droit 50">
            <a:extLst>
              <a:ext uri="{FF2B5EF4-FFF2-40B4-BE49-F238E27FC236}">
                <a16:creationId xmlns:a16="http://schemas.microsoft.com/office/drawing/2014/main" id="{22BBA1F5-E764-8E23-48E4-E4F9C1377347}"/>
              </a:ext>
            </a:extLst>
          </p:cNvPr>
          <p:cNvCxnSpPr>
            <a:cxnSpLocks/>
            <a:stCxn id="58" idx="2"/>
            <a:endCxn id="36" idx="0"/>
          </p:cNvCxnSpPr>
          <p:nvPr/>
        </p:nvCxnSpPr>
        <p:spPr>
          <a:xfrm>
            <a:off x="4362814" y="4465909"/>
            <a:ext cx="0" cy="224117"/>
          </a:xfrm>
          <a:prstGeom prst="line">
            <a:avLst/>
          </a:prstGeom>
          <a:noFill/>
          <a:ln w="6350" cap="flat" cmpd="sng" algn="ctr">
            <a:solidFill>
              <a:srgbClr val="000000"/>
            </a:solidFill>
            <a:prstDash val="solid"/>
            <a:miter lim="800000"/>
          </a:ln>
          <a:effectLst/>
        </p:spPr>
      </p:cxnSp>
      <p:cxnSp>
        <p:nvCxnSpPr>
          <p:cNvPr id="52" name="Connecteur droit 51">
            <a:extLst>
              <a:ext uri="{FF2B5EF4-FFF2-40B4-BE49-F238E27FC236}">
                <a16:creationId xmlns:a16="http://schemas.microsoft.com/office/drawing/2014/main" id="{A36F1393-E2B6-3A80-E218-2515390566F9}"/>
              </a:ext>
            </a:extLst>
          </p:cNvPr>
          <p:cNvCxnSpPr>
            <a:cxnSpLocks/>
            <a:endCxn id="39" idx="0"/>
          </p:cNvCxnSpPr>
          <p:nvPr/>
        </p:nvCxnSpPr>
        <p:spPr>
          <a:xfrm flipH="1">
            <a:off x="1007947" y="4428416"/>
            <a:ext cx="728921" cy="264674"/>
          </a:xfrm>
          <a:prstGeom prst="line">
            <a:avLst/>
          </a:prstGeom>
          <a:noFill/>
          <a:ln w="6350" cap="flat" cmpd="sng" algn="ctr">
            <a:solidFill>
              <a:srgbClr val="000000"/>
            </a:solidFill>
            <a:prstDash val="solid"/>
            <a:miter lim="800000"/>
          </a:ln>
          <a:effectLst/>
        </p:spPr>
      </p:cxnSp>
      <p:sp>
        <p:nvSpPr>
          <p:cNvPr id="53" name="ZoneTexte 52">
            <a:extLst>
              <a:ext uri="{FF2B5EF4-FFF2-40B4-BE49-F238E27FC236}">
                <a16:creationId xmlns:a16="http://schemas.microsoft.com/office/drawing/2014/main" id="{B756B8C4-5DC6-ED18-114E-42C017F7C891}"/>
              </a:ext>
            </a:extLst>
          </p:cNvPr>
          <p:cNvSpPr txBox="1"/>
          <p:nvPr/>
        </p:nvSpPr>
        <p:spPr>
          <a:xfrm>
            <a:off x="1155178" y="3253079"/>
            <a:ext cx="457789" cy="261610"/>
          </a:xfrm>
          <a:prstGeom prst="rect">
            <a:avLst/>
          </a:prstGeom>
          <a:solidFill>
            <a:srgbClr val="FFFFFF">
              <a:lumMod val="75000"/>
            </a:srgbClr>
          </a:solidFill>
        </p:spPr>
        <p:txBody>
          <a:bodyPr wrap="square" rtlCol="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Tahoma"/>
              </a:rPr>
              <a:t>Oui</a:t>
            </a:r>
          </a:p>
        </p:txBody>
      </p:sp>
      <p:sp>
        <p:nvSpPr>
          <p:cNvPr id="54" name="ZoneTexte 53">
            <a:extLst>
              <a:ext uri="{FF2B5EF4-FFF2-40B4-BE49-F238E27FC236}">
                <a16:creationId xmlns:a16="http://schemas.microsoft.com/office/drawing/2014/main" id="{E00A0C6B-B2AB-495E-C240-5F0CD5750EFC}"/>
              </a:ext>
            </a:extLst>
          </p:cNvPr>
          <p:cNvSpPr txBox="1"/>
          <p:nvPr/>
        </p:nvSpPr>
        <p:spPr>
          <a:xfrm>
            <a:off x="785401" y="2328418"/>
            <a:ext cx="457789" cy="261610"/>
          </a:xfrm>
          <a:prstGeom prst="rect">
            <a:avLst/>
          </a:prstGeom>
          <a:solidFill>
            <a:srgbClr val="FFFFFF">
              <a:lumMod val="75000"/>
            </a:srgbClr>
          </a:solidFill>
        </p:spPr>
        <p:txBody>
          <a:bodyPr wrap="square" rtlCol="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Tahoma"/>
              </a:rPr>
              <a:t>Oui</a:t>
            </a:r>
          </a:p>
        </p:txBody>
      </p:sp>
      <p:sp>
        <p:nvSpPr>
          <p:cNvPr id="55" name="ZoneTexte 54">
            <a:extLst>
              <a:ext uri="{FF2B5EF4-FFF2-40B4-BE49-F238E27FC236}">
                <a16:creationId xmlns:a16="http://schemas.microsoft.com/office/drawing/2014/main" id="{ECEC8A62-C40F-F0AC-7FE0-8B7535376AE8}"/>
              </a:ext>
            </a:extLst>
          </p:cNvPr>
          <p:cNvSpPr txBox="1"/>
          <p:nvPr/>
        </p:nvSpPr>
        <p:spPr>
          <a:xfrm>
            <a:off x="2977187" y="2322072"/>
            <a:ext cx="457789" cy="261610"/>
          </a:xfrm>
          <a:prstGeom prst="rect">
            <a:avLst/>
          </a:prstGeom>
          <a:solidFill>
            <a:srgbClr val="FFFFFF">
              <a:lumMod val="75000"/>
            </a:srgbClr>
          </a:solidFill>
        </p:spPr>
        <p:txBody>
          <a:bodyPr wrap="square" rtlCol="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Tahoma"/>
              </a:rPr>
              <a:t>Non</a:t>
            </a:r>
          </a:p>
        </p:txBody>
      </p:sp>
      <p:sp>
        <p:nvSpPr>
          <p:cNvPr id="56" name="ZoneTexte 55">
            <a:extLst>
              <a:ext uri="{FF2B5EF4-FFF2-40B4-BE49-F238E27FC236}">
                <a16:creationId xmlns:a16="http://schemas.microsoft.com/office/drawing/2014/main" id="{BDA0F6D5-B841-F5D8-91BC-AABED11991AB}"/>
              </a:ext>
            </a:extLst>
          </p:cNvPr>
          <p:cNvSpPr txBox="1"/>
          <p:nvPr/>
        </p:nvSpPr>
        <p:spPr>
          <a:xfrm>
            <a:off x="4136160" y="3248700"/>
            <a:ext cx="457789" cy="261610"/>
          </a:xfrm>
          <a:prstGeom prst="rect">
            <a:avLst/>
          </a:prstGeom>
          <a:solidFill>
            <a:srgbClr val="FFFFFF">
              <a:lumMod val="75000"/>
            </a:srgbClr>
          </a:solidFill>
        </p:spPr>
        <p:txBody>
          <a:bodyPr wrap="square" rtlCol="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Tahoma"/>
              </a:rPr>
              <a:t>Non</a:t>
            </a:r>
          </a:p>
        </p:txBody>
      </p:sp>
      <p:sp>
        <p:nvSpPr>
          <p:cNvPr id="57" name="ZoneTexte 56">
            <a:extLst>
              <a:ext uri="{FF2B5EF4-FFF2-40B4-BE49-F238E27FC236}">
                <a16:creationId xmlns:a16="http://schemas.microsoft.com/office/drawing/2014/main" id="{C7CCE38B-025C-68B8-B183-ED92B79A9BC0}"/>
              </a:ext>
            </a:extLst>
          </p:cNvPr>
          <p:cNvSpPr txBox="1"/>
          <p:nvPr/>
        </p:nvSpPr>
        <p:spPr>
          <a:xfrm>
            <a:off x="1507972" y="4208351"/>
            <a:ext cx="457789" cy="261610"/>
          </a:xfrm>
          <a:prstGeom prst="rect">
            <a:avLst/>
          </a:prstGeom>
          <a:solidFill>
            <a:srgbClr val="FFFFFF">
              <a:lumMod val="75000"/>
            </a:srgbClr>
          </a:solidFill>
        </p:spPr>
        <p:txBody>
          <a:bodyPr wrap="square" rtlCol="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Tahoma"/>
              </a:rPr>
              <a:t>Oui</a:t>
            </a:r>
          </a:p>
        </p:txBody>
      </p:sp>
      <p:sp>
        <p:nvSpPr>
          <p:cNvPr id="58" name="ZoneTexte 57">
            <a:extLst>
              <a:ext uri="{FF2B5EF4-FFF2-40B4-BE49-F238E27FC236}">
                <a16:creationId xmlns:a16="http://schemas.microsoft.com/office/drawing/2014/main" id="{E02A87D5-2147-B6F8-339F-F2412C37C57B}"/>
              </a:ext>
            </a:extLst>
          </p:cNvPr>
          <p:cNvSpPr txBox="1"/>
          <p:nvPr/>
        </p:nvSpPr>
        <p:spPr>
          <a:xfrm>
            <a:off x="4133919" y="4208351"/>
            <a:ext cx="457789" cy="261610"/>
          </a:xfrm>
          <a:prstGeom prst="rect">
            <a:avLst/>
          </a:prstGeom>
          <a:solidFill>
            <a:srgbClr val="FFFFFF">
              <a:lumMod val="75000"/>
            </a:srgbClr>
          </a:solidFill>
        </p:spPr>
        <p:txBody>
          <a:bodyPr wrap="square" rtlCol="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Tahoma"/>
              </a:rPr>
              <a:t>Non</a:t>
            </a:r>
          </a:p>
        </p:txBody>
      </p:sp>
      <p:sp>
        <p:nvSpPr>
          <p:cNvPr id="59" name="Rectangle 58">
            <a:extLst>
              <a:ext uri="{FF2B5EF4-FFF2-40B4-BE49-F238E27FC236}">
                <a16:creationId xmlns:a16="http://schemas.microsoft.com/office/drawing/2014/main" id="{77AFDD20-A977-2998-D8F2-E33777F80788}"/>
              </a:ext>
            </a:extLst>
          </p:cNvPr>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CONTROLES</a:t>
            </a:r>
            <a:endParaRPr lang="fr-FR" sz="1200" b="1" cap="all" dirty="0">
              <a:solidFill>
                <a:srgbClr val="FFFFFF"/>
              </a:solidFill>
              <a:latin typeface="Century Gothic" panose="020B0502020202020204" pitchFamily="34" charset="0"/>
            </a:endParaRPr>
          </a:p>
        </p:txBody>
      </p:sp>
      <p:pic>
        <p:nvPicPr>
          <p:cNvPr id="3" name="Image 2">
            <a:extLst>
              <a:ext uri="{FF2B5EF4-FFF2-40B4-BE49-F238E27FC236}">
                <a16:creationId xmlns:a16="http://schemas.microsoft.com/office/drawing/2014/main" id="{A67ABC60-B9A2-6782-6A11-0542B72D8126}"/>
              </a:ext>
            </a:extLst>
          </p:cNvPr>
          <p:cNvPicPr>
            <a:picLocks noChangeAspect="1"/>
          </p:cNvPicPr>
          <p:nvPr/>
        </p:nvPicPr>
        <p:blipFill>
          <a:blip r:embed="rId3"/>
          <a:srcRect l="25576"/>
          <a:stretch/>
        </p:blipFill>
        <p:spPr>
          <a:xfrm>
            <a:off x="6602646" y="1178488"/>
            <a:ext cx="5224334" cy="2614103"/>
          </a:xfrm>
          <a:prstGeom prst="rect">
            <a:avLst/>
          </a:prstGeom>
        </p:spPr>
      </p:pic>
    </p:spTree>
    <p:extLst>
      <p:ext uri="{BB962C8B-B14F-4D97-AF65-F5344CB8AC3E}">
        <p14:creationId xmlns:p14="http://schemas.microsoft.com/office/powerpoint/2010/main" val="3160903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DA926-8359-33A7-8C0E-467C487B1156}"/>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973970A1-9CC0-22C2-41BE-8EFDCBE577C9}"/>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7DD3149C-371B-CA3D-26E3-19CC87F56291}"/>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53628C29-5DBF-26DD-12C3-1C3F6C66DC0E}"/>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59" name="Rectangle 58">
            <a:extLst>
              <a:ext uri="{FF2B5EF4-FFF2-40B4-BE49-F238E27FC236}">
                <a16:creationId xmlns:a16="http://schemas.microsoft.com/office/drawing/2014/main" id="{496312AF-27C5-BE33-07A1-6BDDF478D51C}"/>
              </a:ext>
            </a:extLst>
          </p:cNvPr>
          <p:cNvSpPr/>
          <p:nvPr/>
        </p:nvSpPr>
        <p:spPr bwMode="auto">
          <a:xfrm>
            <a:off x="9609221" y="-16042"/>
            <a:ext cx="2582778"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cap="all" dirty="0">
                <a:solidFill>
                  <a:srgbClr val="FFFFFF"/>
                </a:solidFill>
                <a:latin typeface="Century Gothic" panose="020B0502020202020204" pitchFamily="34" charset="0"/>
              </a:rPr>
              <a:t>EDITION</a:t>
            </a:r>
            <a:endParaRPr lang="fr-FR" sz="1200" b="1" cap="all" dirty="0">
              <a:solidFill>
                <a:srgbClr val="FFFFFF"/>
              </a:solidFill>
              <a:latin typeface="Century Gothic" panose="020B0502020202020204" pitchFamily="34" charset="0"/>
            </a:endParaRPr>
          </a:p>
        </p:txBody>
      </p:sp>
      <p:pic>
        <p:nvPicPr>
          <p:cNvPr id="3" name="Image 2">
            <a:extLst>
              <a:ext uri="{FF2B5EF4-FFF2-40B4-BE49-F238E27FC236}">
                <a16:creationId xmlns:a16="http://schemas.microsoft.com/office/drawing/2014/main" id="{6B232786-845C-27D7-742C-4CE94D6ACE9F}"/>
              </a:ext>
            </a:extLst>
          </p:cNvPr>
          <p:cNvPicPr>
            <a:picLocks noChangeAspect="1"/>
          </p:cNvPicPr>
          <p:nvPr/>
        </p:nvPicPr>
        <p:blipFill>
          <a:blip r:embed="rId3"/>
          <a:stretch>
            <a:fillRect/>
          </a:stretch>
        </p:blipFill>
        <p:spPr>
          <a:xfrm>
            <a:off x="1329069" y="2223554"/>
            <a:ext cx="9278679" cy="2677376"/>
          </a:xfrm>
          <a:prstGeom prst="rect">
            <a:avLst/>
          </a:prstGeom>
        </p:spPr>
      </p:pic>
    </p:spTree>
    <p:extLst>
      <p:ext uri="{BB962C8B-B14F-4D97-AF65-F5344CB8AC3E}">
        <p14:creationId xmlns:p14="http://schemas.microsoft.com/office/powerpoint/2010/main" val="3308937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6A28E-B746-5905-7679-E9E1C91DA3E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9C5FD7E-136F-15DF-C419-168DB1439C9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515100"/>
          </a:xfrm>
          <a:prstGeom prst="rect">
            <a:avLst/>
          </a:prstGeom>
        </p:spPr>
      </p:pic>
      <p:grpSp>
        <p:nvGrpSpPr>
          <p:cNvPr id="10" name="Groupe 9">
            <a:extLst>
              <a:ext uri="{FF2B5EF4-FFF2-40B4-BE49-F238E27FC236}">
                <a16:creationId xmlns:a16="http://schemas.microsoft.com/office/drawing/2014/main" id="{C526338C-D8A7-7F56-B30A-E722B7492858}"/>
              </a:ext>
            </a:extLst>
          </p:cNvPr>
          <p:cNvGrpSpPr/>
          <p:nvPr/>
        </p:nvGrpSpPr>
        <p:grpSpPr>
          <a:xfrm>
            <a:off x="0" y="6478964"/>
            <a:ext cx="12192000" cy="406420"/>
            <a:chOff x="-1524000" y="1294388"/>
            <a:chExt cx="12192000" cy="406420"/>
          </a:xfrm>
        </p:grpSpPr>
        <p:sp>
          <p:nvSpPr>
            <p:cNvPr id="11" name="Rectangle 10">
              <a:extLst>
                <a:ext uri="{FF2B5EF4-FFF2-40B4-BE49-F238E27FC236}">
                  <a16:creationId xmlns:a16="http://schemas.microsoft.com/office/drawing/2014/main" id="{665525DF-9163-9FE5-A26D-9EF567883BCF}"/>
                </a:ext>
              </a:extLst>
            </p:cNvPr>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a:extLst>
                <a:ext uri="{FF2B5EF4-FFF2-40B4-BE49-F238E27FC236}">
                  <a16:creationId xmlns:a16="http://schemas.microsoft.com/office/drawing/2014/main" id="{8BC282CD-A1AC-13DC-6D67-0E7723F96CF2}"/>
                </a:ext>
              </a:extLst>
            </p:cNvPr>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a:extLst>
              <a:ext uri="{FF2B5EF4-FFF2-40B4-BE49-F238E27FC236}">
                <a16:creationId xmlns:a16="http://schemas.microsoft.com/office/drawing/2014/main" id="{1EAB62F6-CE44-C17A-F2F4-48B7F7E8AFB3}"/>
              </a:ext>
            </a:extLst>
          </p:cNvPr>
          <p:cNvSpPr/>
          <p:nvPr/>
        </p:nvSpPr>
        <p:spPr bwMode="auto">
          <a:xfrm>
            <a:off x="3186545" y="3380510"/>
            <a:ext cx="8562110"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r>
              <a:rPr lang="fr-FR" sz="44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 réflexions autour des « computations glissantes »</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31972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just">
              <a:defRPr/>
            </a:pPr>
            <a:r>
              <a:rPr kumimoji="0" lang="fr-FR" sz="2000" b="1" i="0" u="none" strike="noStrike" kern="1200" cap="none" spc="0" normalizeH="0" baseline="0" noProof="0" dirty="0">
                <a:ln>
                  <a:noFill/>
                </a:ln>
                <a:solidFill>
                  <a:srgbClr val="FFFFFF"/>
                </a:solidFill>
                <a:effectLst/>
                <a:uLnTx/>
                <a:uFillTx/>
                <a:latin typeface="Century Gothic" panose="020B0502020202020204" pitchFamily="34" charset="0"/>
              </a:rPr>
              <a:t>Computations « glissantes » ?</a:t>
            </a: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lvl="0" algn="r">
              <a:defRPr/>
            </a:pPr>
            <a:r>
              <a:rPr lang="fr-FR" sz="2800" b="1" dirty="0">
                <a:solidFill>
                  <a:srgbClr val="FFFFFF"/>
                </a:solidFill>
                <a:latin typeface="Century Gothic" panose="020B0502020202020204" pitchFamily="34" charset="0"/>
              </a:rPr>
              <a:t>RÉFLEXIONS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3031599"/>
          </a:xfrm>
          <a:prstGeom prst="rect">
            <a:avLst/>
          </a:prstGeom>
          <a:noFill/>
        </p:spPr>
        <p:txBody>
          <a:bodyPr wrap="square" rtlCol="0">
            <a:spAutoFit/>
          </a:bodyPr>
          <a:lstStyle/>
          <a:p>
            <a:pPr marL="57150" lvl="1" indent="-285750" algn="just">
              <a:spcBef>
                <a:spcPts val="0"/>
              </a:spcBef>
              <a:spcAft>
                <a:spcPts val="600"/>
              </a:spcAft>
              <a:buClr>
                <a:srgbClr val="82BB24"/>
              </a:buClr>
              <a:buSzPct val="125000"/>
              <a:defRPr/>
            </a:pPr>
            <a:r>
              <a:rPr lang="fr-FR" u="sng" dirty="0">
                <a:latin typeface="+mj-lt"/>
                <a:ea typeface="Verdana" panose="020B0604030504040204" pitchFamily="34" charset="0"/>
                <a:cs typeface="Verdana" panose="020B0604030504040204" pitchFamily="34" charset="0"/>
                <a:sym typeface="Wingdings" panose="05000000000000000000" pitchFamily="2" charset="2"/>
              </a:rPr>
              <a:t>Exemple</a:t>
            </a:r>
            <a:r>
              <a:rPr lang="fr-FR" dirty="0">
                <a:latin typeface="+mj-lt"/>
                <a:ea typeface="Verdana" panose="020B0604030504040204" pitchFamily="34" charset="0"/>
                <a:cs typeface="Verdana" panose="020B0604030504040204" pitchFamily="34" charset="0"/>
                <a:sym typeface="Wingdings" panose="05000000000000000000" pitchFamily="2" charset="2"/>
              </a:rPr>
              <a:t> : </a:t>
            </a:r>
          </a:p>
          <a:p>
            <a:pPr marL="57150" lvl="1" indent="-285750" algn="just">
              <a:spcBef>
                <a:spcPts val="0"/>
              </a:spcBef>
              <a:spcAft>
                <a:spcPts val="600"/>
              </a:spcAft>
              <a:buClr>
                <a:srgbClr val="82BB24"/>
              </a:buClr>
              <a:buSzPct val="125000"/>
              <a:defRPr/>
            </a:pPr>
            <a:r>
              <a:rPr lang="fr-FR" dirty="0">
                <a:latin typeface="+mj-lt"/>
                <a:ea typeface="Verdana" panose="020B0604030504040204" pitchFamily="34" charset="0"/>
                <a:cs typeface="Verdana" panose="020B0604030504040204" pitchFamily="34" charset="0"/>
                <a:sym typeface="Wingdings" panose="05000000000000000000" pitchFamily="2" charset="2"/>
              </a:rPr>
              <a:t>Nous sommes en août 2025.</a:t>
            </a:r>
          </a:p>
          <a:p>
            <a:pPr marL="57150" lvl="1" indent="-285750" algn="just">
              <a:spcBef>
                <a:spcPts val="0"/>
              </a:spcBef>
              <a:spcAft>
                <a:spcPts val="600"/>
              </a:spcAft>
              <a:buClr>
                <a:srgbClr val="82BB24"/>
              </a:buClr>
              <a:buSzPct val="125000"/>
              <a:defRPr/>
            </a:pPr>
            <a:r>
              <a:rPr lang="fr-FR">
                <a:latin typeface="+mj-lt"/>
                <a:ea typeface="Verdana" panose="020B0604030504040204" pitchFamily="34" charset="0"/>
                <a:cs typeface="Verdana" panose="020B0604030504040204" pitchFamily="34" charset="0"/>
                <a:sym typeface="Wingdings" panose="05000000000000000000" pitchFamily="2" charset="2"/>
              </a:rPr>
              <a:t>Un accord-cadre </a:t>
            </a:r>
            <a:r>
              <a:rPr lang="fr-FR" dirty="0">
                <a:latin typeface="+mj-lt"/>
                <a:ea typeface="Verdana" panose="020B0604030504040204" pitchFamily="34" charset="0"/>
                <a:cs typeface="Verdana" panose="020B0604030504040204" pitchFamily="34" charset="0"/>
                <a:sym typeface="Wingdings" panose="05000000000000000000" pitchFamily="2" charset="2"/>
              </a:rPr>
              <a:t>reconductible de fournitures courantes a été conclu pour 4 ans en 2022 mais sera résilié en septembre 2025.</a:t>
            </a:r>
          </a:p>
          <a:p>
            <a:pPr marL="57150" lvl="1" indent="-285750" algn="just">
              <a:spcBef>
                <a:spcPts val="0"/>
              </a:spcBef>
              <a:spcAft>
                <a:spcPts val="600"/>
              </a:spcAft>
              <a:buClr>
                <a:srgbClr val="82BB24"/>
              </a:buClr>
              <a:buSzPct val="125000"/>
              <a:defRPr/>
            </a:pPr>
            <a:r>
              <a:rPr lang="fr-FR" dirty="0">
                <a:latin typeface="+mj-lt"/>
                <a:ea typeface="Verdana" panose="020B0604030504040204" pitchFamily="34" charset="0"/>
                <a:cs typeface="Verdana" panose="020B0604030504040204" pitchFamily="34" charset="0"/>
                <a:sym typeface="Wingdings" panose="05000000000000000000" pitchFamily="2" charset="2"/>
              </a:rPr>
              <a:t>L’acheteur envisage de relancer un marché court qui couvre le besoin jusqu’au 1</a:t>
            </a:r>
            <a:r>
              <a:rPr lang="fr-FR" baseline="30000" dirty="0">
                <a:latin typeface="+mj-lt"/>
                <a:ea typeface="Verdana" panose="020B0604030504040204" pitchFamily="34" charset="0"/>
                <a:cs typeface="Verdana" panose="020B0604030504040204" pitchFamily="34" charset="0"/>
                <a:sym typeface="Wingdings" panose="05000000000000000000" pitchFamily="2" charset="2"/>
              </a:rPr>
              <a:t>er</a:t>
            </a:r>
            <a:r>
              <a:rPr lang="fr-FR" dirty="0">
                <a:latin typeface="+mj-lt"/>
                <a:ea typeface="Verdana" panose="020B0604030504040204" pitchFamily="34" charset="0"/>
                <a:cs typeface="Verdana" panose="020B0604030504040204" pitchFamily="34" charset="0"/>
                <a:sym typeface="Wingdings" panose="05000000000000000000" pitchFamily="2" charset="2"/>
              </a:rPr>
              <a:t> janvier 2025, afin de réinstaller un accord-cadre de 4 ans à ce moment-là. </a:t>
            </a:r>
          </a:p>
          <a:p>
            <a:pPr marL="57150" lvl="1" indent="-285750" algn="just">
              <a:spcBef>
                <a:spcPts val="0"/>
              </a:spcBef>
              <a:spcAft>
                <a:spcPts val="600"/>
              </a:spcAft>
              <a:buClr>
                <a:srgbClr val="82BB24"/>
              </a:buClr>
              <a:buSzPct val="125000"/>
              <a:defRPr/>
            </a:pPr>
            <a:r>
              <a:rPr lang="fr-FR" dirty="0">
                <a:latin typeface="+mj-lt"/>
                <a:ea typeface="Verdana" panose="020B0604030504040204" pitchFamily="34" charset="0"/>
                <a:cs typeface="Verdana" panose="020B0604030504040204" pitchFamily="34" charset="0"/>
                <a:sym typeface="Wingdings" panose="05000000000000000000" pitchFamily="2" charset="2"/>
              </a:rPr>
              <a:t>Quel est le seuil de procédure applicable au marché court ? Comment dois-je computer ?</a:t>
            </a: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57150" lvl="1" indent="-285750" algn="just">
              <a:spcBef>
                <a:spcPts val="0"/>
              </a:spcBef>
              <a:spcAft>
                <a:spcPts val="600"/>
              </a:spcAft>
              <a:buClr>
                <a:srgbClr val="82BB24"/>
              </a:buClr>
              <a:buSzPct val="125000"/>
              <a:defRPr/>
            </a:pPr>
            <a:endParaRPr lang="fr-FR" sz="1700" dirty="0">
              <a:latin typeface="+mj-lt"/>
              <a:ea typeface="Verdana" panose="020B0604030504040204" pitchFamily="34" charset="0"/>
              <a:cs typeface="Verdana" panose="020B0604030504040204" pitchFamily="34" charset="0"/>
              <a:sym typeface="Wingdings" panose="05000000000000000000" pitchFamily="2" charset="2"/>
            </a:endParaRPr>
          </a:p>
          <a:p>
            <a:pPr marL="57150" lvl="1" indent="-285750" algn="just">
              <a:spcBef>
                <a:spcPts val="0"/>
              </a:spcBef>
              <a:spcAft>
                <a:spcPts val="600"/>
              </a:spcAft>
              <a:buClr>
                <a:srgbClr val="82BB24"/>
              </a:buClr>
              <a:buSzPct val="125000"/>
              <a:defRPr/>
            </a:pPr>
            <a:endParaRPr lang="fr-FR" dirty="0">
              <a:latin typeface="+mj-lt"/>
              <a:ea typeface="Verdana" panose="020B0604030504040204" pitchFamily="34" charset="0"/>
              <a:cs typeface="Verdana" panose="020B0604030504040204" pitchFamily="34" charset="0"/>
            </a:endParaRPr>
          </a:p>
        </p:txBody>
      </p:sp>
      <p:pic>
        <p:nvPicPr>
          <p:cNvPr id="3" name="Image 2">
            <a:extLst>
              <a:ext uri="{FF2B5EF4-FFF2-40B4-BE49-F238E27FC236}">
                <a16:creationId xmlns:a16="http://schemas.microsoft.com/office/drawing/2014/main" id="{E72BB039-4C6D-F00F-3104-950CECF2BDC8}"/>
              </a:ext>
            </a:extLst>
          </p:cNvPr>
          <p:cNvPicPr>
            <a:picLocks noChangeAspect="1"/>
          </p:cNvPicPr>
          <p:nvPr/>
        </p:nvPicPr>
        <p:blipFill>
          <a:blip r:embed="rId3"/>
          <a:stretch>
            <a:fillRect/>
          </a:stretch>
        </p:blipFill>
        <p:spPr>
          <a:xfrm>
            <a:off x="0" y="3491091"/>
            <a:ext cx="12192000" cy="2896831"/>
          </a:xfrm>
          <a:prstGeom prst="rect">
            <a:avLst/>
          </a:prstGeom>
        </p:spPr>
      </p:pic>
    </p:spTree>
    <p:extLst>
      <p:ext uri="{BB962C8B-B14F-4D97-AF65-F5344CB8AC3E}">
        <p14:creationId xmlns:p14="http://schemas.microsoft.com/office/powerpoint/2010/main" val="3888030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email">
            <a:extLst>
              <a:ext uri="{28A0092B-C50C-407E-A947-70E740481C1C}">
                <a14:useLocalDpi xmlns:a14="http://schemas.microsoft.com/office/drawing/2010/main"/>
              </a:ext>
            </a:extLst>
          </a:blip>
          <a:srcRect t="-803"/>
          <a:stretch/>
        </p:blipFill>
        <p:spPr>
          <a:xfrm>
            <a:off x="0" y="-635000"/>
            <a:ext cx="12192000" cy="7169150"/>
          </a:xfrm>
          <a:prstGeom prst="rect">
            <a:avLst/>
          </a:prstGeom>
        </p:spPr>
      </p:pic>
      <p:sp>
        <p:nvSpPr>
          <p:cNvPr id="11" name="Rectangle 10"/>
          <p:cNvSpPr/>
          <p:nvPr/>
        </p:nvSpPr>
        <p:spPr bwMode="auto">
          <a:xfrm>
            <a:off x="4472587" y="3700112"/>
            <a:ext cx="6946427" cy="1117979"/>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r"/>
            <a:r>
              <a:rPr lang="fr-FR" sz="6000" dirty="0">
                <a:solidFill>
                  <a:schemeClr val="bg1"/>
                </a:solidFill>
                <a:latin typeface="Century Gothic" panose="020B0502020202020204" pitchFamily="34" charset="0"/>
              </a:rPr>
              <a:t>Des questions ?</a:t>
            </a:r>
            <a:endParaRPr lang="fr-FR" sz="7200" dirty="0">
              <a:solidFill>
                <a:schemeClr val="bg1"/>
              </a:solidFill>
              <a:latin typeface="Century Gothic" panose="020B0502020202020204" pitchFamily="34" charset="0"/>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44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23411023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2781300"/>
            <a:ext cx="12192000" cy="4076700"/>
          </a:xfrm>
          <a:prstGeom prst="rect">
            <a:avLst/>
          </a:prstGeom>
          <a:solidFill>
            <a:srgbClr val="E3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pic>
        <p:nvPicPr>
          <p:cNvPr id="37891" name="Image 3" descr="vague.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126"/>
            <a:ext cx="12192000" cy="754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Image 4" descr="logo_negatif_degrad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91725" y="347662"/>
            <a:ext cx="190817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AutoShape 2" descr="data:image/jpeg;base64,/9j/4AAQSkZJRgABAQAAAQABAAD/2wCEAAkGBhQSEBQUEhQUFBUUFR4XFBUWFhcVFRsUIBgXHCIbFB0XHCYeFyEkGhcUHy8sIycpLCwsHB4xNjIqNSYrLCkBCQoKDgwOGg8PGiwkHyIpLCwsLSwtMC00NCwsLy8pLCksMCkpKSwsKSwsLyksLCwtKSwsKSwsKSosLCwsKSksLP/AABEIAHgAkAMBIgACEQEDEQH/xAAcAAACAgMBAQAAAAAAAAAAAAAABwUGAQMIBAL/xABGEAACAQMCAwUFBAQJDQAAAAABAgMABBESIQUGMQcTIkFRFDJhcYEjQnKRUqKxwTNDU4KSk6GywxUWFyREVFVilNHS0+H/xAAaAQACAwEBAAAAAAAAAAAAAAAAAgEDBAUG/8QAJhEAAgIBBAMAAQUBAAAAAAAAAAECEQMEEiExE0FRIjJhcaGxFP/aAAwDAQACEQMRAD8AeNFFFABRRRQAVF8y8dWztpJ3+4PCN93Oyjbpk4qUqL5i5divYDDNq05yCpwVbyI8j188igWV09vYreFds9wrk3EaSIegT7Nl+ROQ31/OmbwbmL2qzFxDGSWVtMZZQxZSRpJ6DJH9tJztC5ShsZVEMurWP4InLqAB4nOfMnbb1rbyKeJiOQ2ADIWCvq0FQ+M+EOdjhvL1qtNp0zm48+SE3CfP8Fy5f7YInOi8QwPkjUoLR9ejfeUjp0x8ulXE8yQG2kuUkEkUasWZDq90bgfGkvP2bcSZmdocsxLMe8j3YnJPXzJNVVZWXIBZeoIBI+Bzj6ijc0R/15cfE0dAcoc+Q34IUGOVd2iYgnH6Ske8PL4elWauWreQq6kFlIIwU94b/d6b+ldQWsmpFJBBKgkNgMNujY2BpouzTpc7yp32jbRRRTGwKKKKACiiigDFFFFABRVX5m7RLWyZkcs8o/i0G+4yNROwHTzpYcwdqd3c5WM+zp6Rk6yP+Zzv+WKVySM2XU48fDfI6uMcVS2heWRlVVHVjgE+Q6HqcDoaTHMHavd3GVixbofJDmTHxfy/mgV6+A9p0zyCG7jFzHIFj0BF1FsgZwdmJzk/IYxUr2o8rWMMffL9hM+yRxr4HI3OVGAvxPT4E1DdrgzZcsssN2N0l2KyRySSxJJ3JJySfUk9a6D7POD+z8OhUjDOO8f8T77/ACGkfSkfyvwn2m8gh8ncavwDdv1QR9a6TUYqIIXQQ7mzOK597RuDezcRlAGFkPep8mznH84NXQdLbto4NqgiuAN4m0P+Bun5MB/SNNJcGnWY92O/gn6uXCu1i9hCqxSZV/lF8ZHxZSD9Tn61TaKrTo4sMkofpY3rPtthIHe28qnz0srjz3GcE+XlVp5f57tbtCyPoKnBWUqjeW4BO43G4rnispEWYKoLEnAAGSSegA9c1KkzXDXZE+eTqes1XOQeGSQWMazFu8Yl31klgzEnByTuBirFVp2Iu0mFFFZoGMUGiigDnLnZpP8AKFx3rFmEhALac6B7vu7dMVCVae0Dld7W6dhHpgdsoyhtGTk6SWJOrrn+yqtVLPOZk1N2FbLi5eQ6nZnOMZZixx6ZY5rXRUFdjK7FeD6pprgjaNRGn4m3bHyUKP51N6qz2c8H9n4dCpGGkHev823GfkukVY5pAqlicAAkn4AZP9lXRVI9Bp4bMaR91H8f4ULm2lhP8YhUH0bGx+jYNV/sz5iN3bylj4lnc/HQ5Lr+QYj6VcKOyyLWSN+mcsyRlSVYYKkgj0IOCPzBr5q2dqHB+44jIQMLMBKvzOzfrAn61U6pZ53JDZJxCiig0CDA7G1DX0jOWLrCSud+rKCSSc56fmadFIjhnKF7aX1s6xM47xGWSIF0KEjOTtjwk9cfWnuKtidzR2obZLoKKKzTGw8XFuLR20LTSkhEGSQCx+QApbTdtv23gt8w4xu+JSfUYyo+W/zr19rPM11blIoiEimQ5cDLkg4ZcnZRgr033NKGklI5mq1Moy2w9EpzHx97ud5HZ9JYlEZy4QHyXoB9BUXRRVZzJScnbCpPlrhPtN3DD5O4DfgG7fqg1GUyexbg+qea4I2jURp+Jtzj5KB/SqUrZZghvyJDeVcDAqt9o3Eu54bOR7zr3a/Nzp/YWqy1TxzU78YS2Q/Yd0+TpHimU76W64X3fmDVrO9kaqvvBQOybjyW11IkzrHHLH1dgq61ORktsNi4pwxcdt292eFvlIh/YapPFucbgG/kX2YwWbqi95GxLucZQMHxkeuPMbVm54jHJdJH7HZ6fZBczmWIFoxgnScDf7vlULgzYX447bs19sNnHLapMrIWhffDKSY2wD574YIfzpPDfpvTZsuIxrbQ3kvDbJIJCSzKuXRQG30mPB1FdI36sKsHDeJ3AWCQWkKR3DhQiZEkSEEh5SF0nwjcADBI3pWrKMuFZpbroRsfD5W92OQ/KNz+wVqkjKkhgQR1BBB+oO4p3cA5ivruNJU9mCNPoKhH1mBXCtIpaTH0weoqmcz8Dm4lxS89n0EwBV0s2kkDC4XO2x1df31G0zz0yUU4tsr/AAfni8tT9nMxGPck+0TYYGA3TYAbEU/uC3pmt4ZG0kyRqxK505KgnTnfFJmDsgv2O4hT4mTP90GnPwWwMFvFEzajHGqFgMAkADIHlTRv2bNHHJG1O6PZRWaxTnQFp2xWM8qx93BqihVpHmBGV8iuM7DAU+efoaUVdJ8z8vre27QM7xhiCSmM7HODnYg0m+O9mV3DMVhieaMsAjjSSdurAHw+dVyRydZgk5bkrKhRVnvuzW/iUsYNYG57tg56+g3PrsK13nZ/eQ27XEsaxxquptTjWNwMFR5nNLTMXhyL0yuV0B2bcH9n4dCCMNIO9f5tuP1dIpIcucKNzdww/wAo4Dfg6t+qDXSyKAABsB0HwpoI3aCHLmRPM/EnhgPdI7SOQiFEaTSScF2C+SjLfHAHnVHu+GyWPELZl7+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6a23XEZz7RiSZGwiRrl/C7d3qJAQjSvenfP8X02NSfL7ye2AZlaIxlh/CKI3GAVYOqiRWL6lb3vCfIVIyXNLiyN5CW3g7gRiRpTbf6wxDiOMLlz7641FmAwv6OfLeA7Mua4kvLkzlUNy2tZG231M2ksdlGDn5j5Uxudr7ueH3L+fdMB82Gkf3q5yxUN0U6ifhlFL0dUK4IyDkHoR6VA8X57srZ9Es6hwcFVBdh+IKDj60koudbtbVrYSsYzjBJOtQMeFGByBt0+dQdDmTPX8fijqaOQMAR0IyPLY/OvukpyV2pNap3VyHmjHuMDl0GPd8Xvjpjfam7wfjEdzCssRyrAHqCQSM4bBOCPMUydmzDnjlXHZ7qMUUVJeYxXzLEGUqwBBGCDuCD6191hjtQAu+TeVIouLXbxajHAAi6t8SuAzAH0VcDf9KmLVF5ea/to3BsQ7yyvLI/tMa5Zmz0weg0r9Klf8uX/wDw4f8AVR/+NQjPicYRqv6MdovGWtuHytGxWRyI4yvvBmPUfHGqkgears/7Vcf1r/8AenK9rd3d1ame2EENu7Sn7ZJC0mkqmygYwSTVD587NGtQ08BLw9XDEa0yf1l3A9fXPWllZl1UckvzjdIrMfOF6vS6n/rCf21Pcpc43U15DDPdziORtGQUBDEHTuVP3sD61UuH8PknkWOJC7t0Udf/AJUpFynfJ9qLaYd0wOdByGDeQ6tgjyBpFZhxzyWny0PIcuyf77d/nF/66w/LBPvXV4flKF/uKKov+nDHW038/tsf4dZXtwz0tM/KbP8Ah1ZaOp58P3/Slce49egzWlxPJIqvpZXwclW2IOM74BqAqY5t44t3dNOIjCWADqW1eIDGfdGNgPLyqHqtnHyu5Pmwr6MZ06sHTnGrB06sZxnpnG+K+QM10DyNy2kHD4keManAlkVxn7U4O4bOkjCj6UJWW6fA8zaEeOW7rTq9mn09c90+MflTD7GeX5FaW5cMqMuiPORq3yWx5gYAB+JpqYrOKsUaOli0ccclKwooqvcV55toJWibvXdADIIonlEYPQyFR4aY2OSj2WGioPi3OMFuyI3ePI66xFFG8kmj9JlUZUfOtcnPNqLT2rWTEG0HCsWV840svUHNRYu+P0sFFRSczQM8CK+Tco0kRAOkooBJJ8tiOtebhPOcFzKUiEpGGIkMTiJgpwSrkYO9TZO+P0nqwRVf4Pzzb3TqkQnOvOljDIse2fvkafL1rdb84W7pC6s2J5jDH4SMyDVkH0HhO9RZCnF+zTwrkS1t7h7iND3jMWBY5CE9e7H3c5Px3qwYoqt3PaBbJIyDvpNDaHeOF5I1fONLMoxnO21HQfjBfCT/AM27bUzdxEWdw7EopJcdGOR1r0W/C4o3Z0jjRn95lRVY/iIGTUBzPzoLeVYUBMp0u/2MsoWEkgkCIZJyMYJA+Ne2bnC3SaCF2ZZLhA8YZCBhs4DE+6cjGD50cC7oWebjnIVrcRTKsSRPLuZVQatedWfz6+uTS/sexe4MhEssaRg7MuWZh6gHGn6n86ZF3zjbxpcOxbFtII5cISdZ04C/pe8OleLhPOym1lnuQydyQXAhmQBWOAF7wAyH1IA+VQ0inJiwzlyZ4D2b2dqVdYzJIpyJJDqIPqB7o+gq01DcG5rgunaOMurooZkkjeJ9J6MA4GRW7hfMUNxJNHE+poH0SDBGDv09RkEbeYNTwXw2RVRJOivDwnjMdyjNESQsjRnII8anB6/GvdUjp30FUaJbqxuLvRaPdLcy99G8bopDFQNEuo5UDGxGaKKgWUdxsuobm2v3u1tnnS4hRWWNk72N18vEQGU58j5VFz8sXL2sztDiS5vopzACraIldM6j0J0gk0UUUI8SZt4dypcW/FIgqF7OITNE2R4BKuTGcnOAw2+Br65V4Zcx3QEcFxbWoR+9hmlSSPWfd9nwSR6ny/eUUUQsKXR5+QOD3Nu8KywXq4DBiZ0NsM5Oe7Bz6fXesQcDuorSyxbu7wXskrxhkDaCZcHJON9QrFFFAsKSqxgcLu3liDSRNCxzmNyrMMHzKkjfrS5m4XfQWj2cUFxrWV3hubeRERgxYjvskMPe3HwFFFFDyx7vZ6eYuB3JvVlEV26+ypGzW0yRP3gJJDMx3H78V6+L8pyXlyhkjdENgEDsQzx3AfUuSDuw6kjrvRRRQvhXNkUvLt8/D75ZoT381xG4ClfHp7sFl3wPdJ8q9k3CLiTht7CIbzW4TQLmdJix1biMg+HAGTnrms0VFEeBffVG6w4Nc2kt66xzXEphUWszuGJG32TZIAKv4s43A/PRy5yneWNzbSEJIjoYrjuwVYAkvrlLHxkOcZHlRRU0HhXH7ElyZ7Tbs8ElpKEe5lk77VHoCs7MMjVq9PLzq60UUIthHaqP/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10" name="Rectangle 3"/>
          <p:cNvSpPr>
            <a:spLocks noGrp="1" noChangeArrowheads="1"/>
          </p:cNvSpPr>
          <p:nvPr>
            <p:ph type="ctrTitle"/>
          </p:nvPr>
        </p:nvSpPr>
        <p:spPr>
          <a:xfrm>
            <a:off x="2390775" y="2870480"/>
            <a:ext cx="7600950" cy="863600"/>
          </a:xfrm>
        </p:spPr>
        <p:txBody>
          <a:bodyPr/>
          <a:lstStyle/>
          <a:p>
            <a:pPr eaLnBrk="1" hangingPunct="1"/>
            <a:r>
              <a:rPr lang="fr-FR" sz="3900" b="1" dirty="0">
                <a:solidFill>
                  <a:schemeClr val="bg1"/>
                </a:solidFill>
                <a:latin typeface="Century Gothic" pitchFamily="34" charset="0"/>
              </a:rPr>
              <a:t>Merci</a:t>
            </a:r>
            <a:r>
              <a:rPr lang="fr-FR" sz="3900" b="1" dirty="0">
                <a:solidFill>
                  <a:srgbClr val="ED8B00"/>
                </a:solidFill>
                <a:latin typeface="Century Gothic" pitchFamily="34" charset="0"/>
              </a:rPr>
              <a:t>.</a:t>
            </a:r>
          </a:p>
        </p:txBody>
      </p:sp>
      <p:sp>
        <p:nvSpPr>
          <p:cNvPr id="8" name="Text Box 9"/>
          <p:cNvSpPr txBox="1">
            <a:spLocks noChangeArrowheads="1"/>
          </p:cNvSpPr>
          <p:nvPr/>
        </p:nvSpPr>
        <p:spPr bwMode="auto">
          <a:xfrm>
            <a:off x="7651750" y="5635215"/>
            <a:ext cx="4248150" cy="104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fr-FR" sz="900" b="1" dirty="0">
                <a:latin typeface="Century Gothic" pitchFamily="34" charset="0"/>
                <a:cs typeface="Calibri" pitchFamily="34" charset="0"/>
              </a:rPr>
              <a:t>SIS Marchés </a:t>
            </a:r>
          </a:p>
          <a:p>
            <a:pPr algn="r" eaLnBrk="1" hangingPunct="1"/>
            <a:r>
              <a:rPr lang="fr-FR" sz="900" dirty="0">
                <a:latin typeface="Century Gothic" pitchFamily="34" charset="0"/>
                <a:cs typeface="Calibri" pitchFamily="34" charset="0"/>
              </a:rPr>
              <a:t>84 Bd de la Mission Marchand</a:t>
            </a:r>
          </a:p>
          <a:p>
            <a:pPr algn="r" eaLnBrk="1" hangingPunct="1"/>
            <a:r>
              <a:rPr lang="fr-FR" sz="900" dirty="0">
                <a:latin typeface="Century Gothic" pitchFamily="34" charset="0"/>
                <a:cs typeface="Calibri" pitchFamily="34" charset="0"/>
              </a:rPr>
              <a:t> 92411 Courbevoie Cedex</a:t>
            </a:r>
          </a:p>
          <a:p>
            <a:pPr algn="r" eaLnBrk="1" hangingPunct="1"/>
            <a:r>
              <a:rPr lang="fr-FR" sz="900" b="1" dirty="0">
                <a:latin typeface="Century Gothic" pitchFamily="34" charset="0"/>
                <a:cs typeface="Calibri" pitchFamily="34" charset="0"/>
              </a:rPr>
              <a:t>Tél.</a:t>
            </a:r>
            <a:r>
              <a:rPr lang="fr-FR" sz="900" dirty="0">
                <a:latin typeface="Century Gothic" pitchFamily="34" charset="0"/>
                <a:cs typeface="Calibri" pitchFamily="34" charset="0"/>
              </a:rPr>
              <a:t> 01 46 69 46 69</a:t>
            </a:r>
          </a:p>
          <a:p>
            <a:pPr algn="r" eaLnBrk="1" hangingPunct="1"/>
            <a:r>
              <a:rPr lang="fr-FR" sz="900" dirty="0">
                <a:solidFill>
                  <a:srgbClr val="ED8B00"/>
                </a:solidFill>
                <a:latin typeface="Century Gothic" pitchFamily="34" charset="0"/>
                <a:cs typeface="Calibri" pitchFamily="34" charset="0"/>
                <a:hlinkClick r:id="rId4"/>
              </a:rPr>
              <a:t>info@sis-marches.com</a:t>
            </a:r>
            <a:r>
              <a:rPr lang="fr-FR" sz="900" dirty="0">
                <a:latin typeface="Century Gothic" pitchFamily="34" charset="0"/>
                <a:cs typeface="Calibri" pitchFamily="34" charset="0"/>
              </a:rPr>
              <a:t>  </a:t>
            </a:r>
            <a:r>
              <a:rPr lang="fr-FR" sz="900" b="1" dirty="0">
                <a:latin typeface="Century Gothic" pitchFamily="34" charset="0"/>
                <a:cs typeface="Calibri" pitchFamily="34" charset="0"/>
              </a:rPr>
              <a:t>www.sis-marches.com</a:t>
            </a:r>
          </a:p>
          <a:p>
            <a:pPr algn="r" eaLnBrk="1" hangingPunct="1"/>
            <a:r>
              <a:rPr lang="fr-FR" sz="900" dirty="0">
                <a:latin typeface="Century Gothic" pitchFamily="34" charset="0"/>
                <a:cs typeface="Calibri" pitchFamily="34" charset="0"/>
              </a:rPr>
              <a:t>Illustrations : </a:t>
            </a:r>
            <a:r>
              <a:rPr lang="fr-FR" sz="900" dirty="0">
                <a:latin typeface="Century Gothic" pitchFamily="34" charset="0"/>
                <a:cs typeface="Calibri" pitchFamily="34" charset="0"/>
                <a:hlinkClick r:id="rId5"/>
              </a:rPr>
              <a:t>https://unsplash.com</a:t>
            </a:r>
            <a:endParaRPr lang="fr-FR" sz="900" dirty="0">
              <a:latin typeface="Century Gothic" pitchFamily="34" charset="0"/>
              <a:cs typeface="Calibri" pitchFamily="34" charset="0"/>
            </a:endParaRPr>
          </a:p>
        </p:txBody>
      </p:sp>
      <p:pic>
        <p:nvPicPr>
          <p:cNvPr id="12" name="Picture 4" descr="Ach@t Solutions | Gestion des achats &amp; marchés publics"/>
          <p:cNvPicPr>
            <a:picLocks noChangeAspect="1" noChangeArrowheads="1"/>
          </p:cNvPicPr>
          <p:nvPr/>
        </p:nvPicPr>
        <p:blipFill rotWithShape="1">
          <a:blip r:embed="rId6">
            <a:extLst>
              <a:ext uri="{28A0092B-C50C-407E-A947-70E740481C1C}">
                <a14:useLocalDpi xmlns:a14="http://schemas.microsoft.com/office/drawing/2010/main" val="0"/>
              </a:ext>
            </a:extLst>
          </a:blip>
          <a:srcRect t="18125" b="17757"/>
          <a:stretch/>
        </p:blipFill>
        <p:spPr bwMode="auto">
          <a:xfrm>
            <a:off x="848463" y="6004064"/>
            <a:ext cx="2271823" cy="516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685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10"/>
                                        </p:tgtEl>
                                      </p:cBhvr>
                                      <p:to x="80000" y="100000"/>
                                    </p:animScale>
                                    <p:anim by="(#ppt_w*0.10)" calcmode="lin" valueType="num">
                                      <p:cBhvr>
                                        <p:cTn id="7" dur="250" autoRev="1" fill="hold">
                                          <p:stCondLst>
                                            <p:cond delay="0"/>
                                          </p:stCondLst>
                                        </p:cTn>
                                        <p:tgtEl>
                                          <p:spTgt spid="10"/>
                                        </p:tgtEl>
                                        <p:attrNameLst>
                                          <p:attrName>ppt_x</p:attrName>
                                        </p:attrNameLst>
                                      </p:cBhvr>
                                    </p:anim>
                                    <p:anim by="(-#ppt_w*0.10)" calcmode="lin" valueType="num">
                                      <p:cBhvr>
                                        <p:cTn id="8" dur="250" autoRev="1" fill="hold">
                                          <p:stCondLst>
                                            <p:cond delay="0"/>
                                          </p:stCondLst>
                                        </p:cTn>
                                        <p:tgtEl>
                                          <p:spTgt spid="10"/>
                                        </p:tgtEl>
                                        <p:attrNameLst>
                                          <p:attrName>ppt_y</p:attrName>
                                        </p:attrNameLst>
                                      </p:cBhvr>
                                    </p:anim>
                                    <p:animRot by="-480000">
                                      <p:cBhvr>
                                        <p:cTn id="9" dur="2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99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spPr>
      <a:bodyPr vert="horz" wrap="square" lIns="18000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sz="3200" dirty="0" smtClean="0">
            <a:solidFill>
              <a:schemeClr val="bg1"/>
            </a:solidFill>
            <a:latin typeface="Century Gothic" panose="020B0502020202020204" pitchFamily="34" charset="0"/>
          </a:defRPr>
        </a:defPPr>
      </a:lstStyle>
    </a:spDef>
    <a:lnDef>
      <a:spPr bwMode="auto">
        <a:xfrm>
          <a:off x="0" y="0"/>
          <a:ext cx="1" cy="1"/>
        </a:xfrm>
        <a:custGeom>
          <a:avLst/>
          <a:gdLst/>
          <a:ahLst/>
          <a:cxnLst/>
          <a:rect l="0" t="0" r="0" b="0"/>
          <a:pathLst/>
        </a:custGeom>
        <a:noFill/>
        <a:ln w="9525" cap="flat" cmpd="sng" algn="ctr">
          <a:solidFill>
            <a:srgbClr val="C0C0C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41078</TotalTime>
  <Words>4174</Words>
  <Application>Microsoft Office PowerPoint</Application>
  <PresentationFormat>Grand écran</PresentationFormat>
  <Paragraphs>489</Paragraphs>
  <Slides>45</Slides>
  <Notes>44</Notes>
  <HiddenSlides>1</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45</vt:i4>
      </vt:variant>
    </vt:vector>
  </HeadingPairs>
  <TitlesOfParts>
    <vt:vector size="53" baseType="lpstr">
      <vt:lpstr>Arial</vt:lpstr>
      <vt:lpstr>Century Gothic</vt:lpstr>
      <vt:lpstr>Segoe Print</vt:lpstr>
      <vt:lpstr>Segoe UI</vt:lpstr>
      <vt:lpstr>Segoe UI Light</vt:lpstr>
      <vt:lpstr>Tahoma</vt:lpstr>
      <vt:lpstr>Wingdings</vt: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vt:lpstr>
    </vt:vector>
  </TitlesOfParts>
  <Company>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utilisateurs novembre 2010</dc:title>
  <dc:creator>Raphael RAUX</dc:creator>
  <cp:lastModifiedBy>Raphaël RAUX</cp:lastModifiedBy>
  <cp:revision>9700</cp:revision>
  <cp:lastPrinted>2016-12-13T08:47:28Z</cp:lastPrinted>
  <dcterms:created xsi:type="dcterms:W3CDTF">2010-10-07T13:18:59Z</dcterms:created>
  <dcterms:modified xsi:type="dcterms:W3CDTF">2024-12-06T16:18:45Z</dcterms:modified>
</cp:coreProperties>
</file>