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39" r:id="rId2"/>
    <p:sldId id="1677" r:id="rId3"/>
    <p:sldId id="1676" r:id="rId4"/>
    <p:sldId id="1673" r:id="rId5"/>
    <p:sldId id="1668" r:id="rId6"/>
    <p:sldId id="1671" r:id="rId7"/>
    <p:sldId id="1669" r:id="rId8"/>
    <p:sldId id="1670" r:id="rId9"/>
    <p:sldId id="1672" r:id="rId10"/>
    <p:sldId id="1678" r:id="rId11"/>
    <p:sldId id="1674" r:id="rId12"/>
    <p:sldId id="1679" r:id="rId13"/>
    <p:sldId id="545" r:id="rId14"/>
  </p:sldIdLst>
  <p:sldSz cx="12192000" cy="6858000"/>
  <p:notesSz cx="7099300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phaël RAUX" initials="RR" lastIdx="1" clrIdx="0">
    <p:extLst>
      <p:ext uri="{19B8F6BF-5375-455C-9EA6-DF929625EA0E}">
        <p15:presenceInfo xmlns:p15="http://schemas.microsoft.com/office/powerpoint/2012/main" userId="S-1-5-21-1614443000-1786123905-348721144-293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  <a:srgbClr val="FFCC00"/>
    <a:srgbClr val="0E1E20"/>
    <a:srgbClr val="99CCFF"/>
    <a:srgbClr val="E7E7E7"/>
    <a:srgbClr val="0D4465"/>
    <a:srgbClr val="52AEC7"/>
    <a:srgbClr val="FFFF00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93D81CF-94F2-401A-BA57-92F5A7B2D0C5}" styleName="Style moye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FECB4D8-DB02-4DC6-A0A2-4F2EBAE1DC90}" styleName="Style moyen 1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Style moyen 1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04" autoAdjust="0"/>
    <p:restoredTop sz="93979" autoAdjust="0"/>
  </p:normalViewPr>
  <p:slideViewPr>
    <p:cSldViewPr snapToGrid="0">
      <p:cViewPr varScale="1">
        <p:scale>
          <a:sx n="64" d="100"/>
          <a:sy n="64" d="100"/>
        </p:scale>
        <p:origin x="824" y="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127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-2814" y="-96"/>
      </p:cViewPr>
      <p:guideLst>
        <p:guide orient="horz" pos="3224"/>
        <p:guide pos="2236"/>
      </p:guideLst>
    </p:cSldViewPr>
  </p:notesViewPr>
  <p:gridSpacing cx="360045" cy="36004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 dirty="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dirty="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 dirty="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86A97D34-C117-460E-BA97-ED46EA727F55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313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 dirty="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dirty="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700" y="768350"/>
            <a:ext cx="68199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 dirty="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42333D21-9279-4BD9-9A36-5D46AFEC7BC2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6165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333D21-9279-4BD9-9A36-5D46AFEC7BC2}" type="slidenum">
              <a:rPr lang="fr-FR" smtClean="0"/>
              <a:pPr>
                <a:defRPr/>
              </a:pPr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70108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dirty="0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F61071-D16F-46AA-9FC1-643FD5683A14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06825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dirty="0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F61071-D16F-46AA-9FC1-643FD5683A14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32875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dirty="0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F61071-D16F-46AA-9FC1-643FD5683A14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1687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dirty="0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3F61071-D16F-46AA-9FC1-643FD5683A14}" type="slidenum">
              <a:rPr lang="fr-FR" smtClean="0"/>
              <a:pPr eaLnBrk="1" hangingPunct="1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4570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dirty="0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3F61071-D16F-46AA-9FC1-643FD5683A14}" type="slidenum">
              <a:rPr lang="fr-FR" smtClean="0"/>
              <a:pPr eaLnBrk="1" hangingPunct="1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40869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dirty="0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F61071-D16F-46AA-9FC1-643FD5683A14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5474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dirty="0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F61071-D16F-46AA-9FC1-643FD5683A14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84765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dirty="0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F61071-D16F-46AA-9FC1-643FD5683A14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0467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dirty="0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F61071-D16F-46AA-9FC1-643FD5683A14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02473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dirty="0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F61071-D16F-46AA-9FC1-643FD5683A14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7904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dirty="0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F61071-D16F-46AA-9FC1-643FD5683A14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7600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F852F-72AC-4702-9657-C60DC3217C50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3319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392221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550792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194328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22325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946591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989198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301491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255295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7933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066767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85353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5048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mailto:info@sis-france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2781300"/>
            <a:ext cx="12192000" cy="4076700"/>
          </a:xfrm>
          <a:prstGeom prst="rect">
            <a:avLst/>
          </a:prstGeom>
          <a:solidFill>
            <a:srgbClr val="E3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dirty="0"/>
          </a:p>
        </p:txBody>
      </p:sp>
      <p:pic>
        <p:nvPicPr>
          <p:cNvPr id="2051" name="Image 3" descr="vagu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44463"/>
            <a:ext cx="12192000" cy="646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Image 4" descr="logo_negatif_degrade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28063" y="2713037"/>
            <a:ext cx="230505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AutoShape 2" descr="data:image/jpeg;base64,/9j/4AAQSkZJRgABAQAAAQABAAD/2wCEAAkGBhQSEBQUEhQUFBUUFR4XFBUWFhcVFRsUIBgXHCIbFB0XHCYeFyEkGhcUHy8sIycpLCwsHB4xNjIqNSYrLCkBCQoKDgwOGg8PGiwkHyIpLCwsLSwtMC00NCwsLy8pLCksMCkpKSwsKSwsLyksLCwtKSwsKSwsKSosLCwsKSksLP/AABEIAHgAkAMBIgACEQEDEQH/xAAcAAACAgMBAQAAAAAAAAAAAAAABwUGAQMIBAL/xABGEAACAQMCAwUFBAQJDQAAAAABAgMABBESIQUGMQcTIkFRFDJhcYEjQnKRUqKxwTNDU4KSk6GywxUWFyREVFVilNHS0+H/xAAaAQACAwEBAAAAAAAAAAAAAAAAAgEDBAUG/8QAJhEAAgIBBAMAAQUBAAAAAAAAAAECEQMEEiExE0FRIjJhcaGxFP/aAAwDAQACEQMRAD8AeNFFFABRRRQAVF8y8dWztpJ3+4PCN93Oyjbpk4qUqL5i5divYDDNq05yCpwVbyI8j188igWV09vYreFds9wrk3EaSIegT7Nl+ROQ31/OmbwbmL2qzFxDGSWVtMZZQxZSRpJ6DJH9tJztC5ShsZVEMurWP4InLqAB4nOfMnbb1rbyKeJiOQ2ADIWCvq0FQ+M+EOdjhvL1qtNp0zm48+SE3CfP8Fy5f7YInOi8QwPkjUoLR9ejfeUjp0x8ulXE8yQG2kuUkEkUasWZDq90bgfGkvP2bcSZmdocsxLMe8j3YnJPXzJNVVZWXIBZeoIBI+Bzj6ijc0R/15cfE0dAcoc+Q34IUGOVd2iYgnH6Ske8PL4elWauWreQq6kFlIIwU94b/d6b+ldQWsmpFJBBKgkNgMNujY2BpouzTpc7yp32jbRRRTGwKKKKACiiigDFFFFABRVX5m7RLWyZkcs8o/i0G+4yNROwHTzpYcwdqd3c5WM+zp6Rk6yP+Zzv+WKVySM2XU48fDfI6uMcVS2heWRlVVHVjgE+Q6HqcDoaTHMHavd3GVixbofJDmTHxfy/mgV6+A9p0zyCG7jFzHIFj0BF1FsgZwdmJzk/IYxUr2o8rWMMffL9hM+yRxr4HI3OVGAvxPT4E1DdrgzZcsssN2N0l2KyRySSxJJ3JJySfUk9a6D7POD+z8OhUjDOO8f8T77/ACGkfSkfyvwn2m8gh8ncavwDdv1QR9a6TUYqIIXQQ7mzOK597RuDezcRlAGFkPep8mznH84NXQdLbto4NqgiuAN4m0P+Bun5MB/SNNJcGnWY92O/gn6uXCu1i9hCqxSZV/lF8ZHxZSD9Tn61TaKrTo4sMkofpY3rPtthIHe28qnz0srjz3GcE+XlVp5f57tbtCyPoKnBWUqjeW4BO43G4rnispEWYKoLEnAAGSSegA9c1KkzXDXZE+eTqes1XOQeGSQWMazFu8Yl31klgzEnByTuBirFVp2Iu0mFFFZoGMUGiigDnLnZpP8AKFx3rFmEhALac6B7vu7dMVCVae0Dld7W6dhHpgdsoyhtGTk6SWJOrrn+yqtVLPOZk1N2FbLi5eQ6nZnOMZZixx6ZY5rXRUFdjK7FeD6pprgjaNRGn4m3bHyUKP51N6qz2c8H9n4dCpGGkHev823GfkukVY5pAqlicAAkn4AZP9lXRVI9Bp4bMaR91H8f4ULm2lhP8YhUH0bGx+jYNV/sz5iN3bylj4lnc/HQ5Lr+QYj6VcKOyyLWSN+mcsyRlSVYYKkgj0IOCPzBr5q2dqHB+44jIQMLMBKvzOzfrAn61U6pZ53JDZJxCiig0CDA7G1DX0jOWLrCSud+rKCSSc56fmadFIjhnKF7aX1s6xM47xGWSIF0KEjOTtjwk9cfWnuKtidzR2obZLoKKKzTGw8XFuLR20LTSkhEGSQCx+QApbTdtv23gt8w4xu+JSfUYyo+W/zr19rPM11blIoiEimQ5cDLkg4ZcnZRgr033NKGklI5mq1Moy2w9EpzHx97ud5HZ9JYlEZy4QHyXoB9BUXRRVZzJScnbCpPlrhPtN3DD5O4DfgG7fqg1GUyexbg+qea4I2jURp+Jtzj5KB/SqUrZZghvyJDeVcDAqt9o3Eu54bOR7zr3a/Nzp/YWqy1TxzU78YS2Q/Yd0+TpHimU76W64X3fmDVrO9kaqvvBQOybjyW11IkzrHHLH1dgq61ORktsNi4pwxcdt292eFvlIh/YapPFucbgG/kX2YwWbqi95GxLucZQMHxkeuPMbVm54jHJdJH7HZ6fZBczmWIFoxgnScDf7vlULgzYX447bs19sNnHLapMrIWhffDKSY2wD574YIfzpPDfpvTZsuIxrbQ3kvDbJIJCSzKuXRQG30mPB1FdI36sKsHDeJ3AWCQWkKR3DhQiZEkSEEh5SF0nwjcADBI3pWrKMuFZpbroRsfD5W92OQ/KNz+wVqkjKkhgQR1BBB+oO4p3cA5ivruNJU9mCNPoKhH1mBXCtIpaTH0weoqmcz8Dm4lxS89n0EwBV0s2kkDC4XO2x1df31G0zz0yUU4tsr/AAfni8tT9nMxGPck+0TYYGA3TYAbEU/uC3pmt4ZG0kyRqxK505KgnTnfFJmDsgv2O4hT4mTP90GnPwWwMFvFEzajHGqFgMAkADIHlTRv2bNHHJG1O6PZRWaxTnQFp2xWM8qx93BqihVpHmBGV8iuM7DAU+efoaUVdJ8z8vre27QM7xhiCSmM7HODnYg0m+O9mV3DMVhieaMsAjjSSdurAHw+dVyRydZgk5bkrKhRVnvuzW/iUsYNYG57tg56+g3PrsK13nZ/eQ27XEsaxxquptTjWNwMFR5nNLTMXhyL0yuV0B2bcH9n4dCCMNIO9f5tuP1dIpIcucKNzdww/wAo4Dfg6t+qDXSyKAABsB0HwpoI3aCHLmRPM/EnhgPdI7SOQiFEaTSScF2C+SjLfHAHnVHu+GyWPELZl7+4SC3kGoQE4JDFVJiXxFmOSTvk5PWmfUFzRYyTmCKPIUyFpHwSqqsb41YYE5crjfy3p2b8sL5F3wXhJgl4fNcRuyzmV7kPG7KkxbKu6sMIRkDOPKtfEuLBoeIz6tMl5OttCGypEC4yxz0UqQT9Knrvh11HHpQXLaZ5CpJk1dwoAyxVgXZ3IZRtkLjbJzsDXOiYrJcd4rFogwlBaOIdHDLozIIQdv5VvUUtGXZSohePWdv7K0dtK88Uc1u1w4YyIkA1LoBydgdchA2GqpTmPnFvaZ1t5tcEdociNQ6G4YFUVWUHfxKcZ+6a23XEZz7RiSZGwiRrl/C7d3qJAQjSvenfP8X02NSfL7ye2AZlaIxlh/CKI3GAVYOqiRWL6lb3vCfIVIyXNLiyN5CW3g7gRiRpTbf6wxDiOMLlz7641FmAwv6OfLeA7Mua4kvLkzlUNy2tZG231M2ksdlGDn5j5Uxudr7ueH3L+fdMB82Gkf3q5yxUN0U6ifhlFL0dUK4IyDkHoR6VA8X57srZ9Es6hwcFVBdh+IKDj60koudbtbVrYSsYzjBJOtQMeFGByBt0+dQdDmTPX8fijqaOQMAR0IyPLY/OvukpyV2pNap3VyHmjHuMDl0GPd8Xvjpjfam7wfjEdzCssRyrAHqCQSM4bBOCPMUydmzDnjlXHZ7qMUUVJeYxXzLEGUqwBBGCDuCD6191hjtQAu+TeVIouLXbxajHAAi6t8SuAzAH0VcDf9KmLVF5ea/to3BsQ7yyvLI/tMa5Zmz0weg0r9Klf8uX/wDw4f8AVR/+NQjPicYRqv6MdovGWtuHytGxWRyI4yvvBmPUfHGqkgears/7Vcf1r/8AenK9rd3d1ame2EENu7Sn7ZJC0mkqmygYwSTVD587NGtQ08BLw9XDEa0yf1l3A9fXPWllZl1UckvzjdIrMfOF6vS6n/rCf21Pcpc43U15DDPdziORtGQUBDEHTuVP3sD61UuH8PknkWOJC7t0Udf/AJUpFynfJ9qLaYd0wOdByGDeQ6tgjyBpFZhxzyWny0PIcuyf77d/nF/66w/LBPvXV4flKF/uKKov+nDHW038/tsf4dZXtwz0tM/KbP8Ah1ZaOp58P3/Slce49egzWlxPJIqvpZXwclW2IOM74BqAqY5t44t3dNOIjCWADqW1eIDGfdGNgPLyqHqtnHyu5Pmwr6MZ06sHTnGrB06sZxnpnG+K+QM10DyNy2kHD4keManAlkVxn7U4O4bOkjCj6UJWW6fA8zaEeOW7rTq9mn09c90+MflTD7GeX5FaW5cMqMuiPORq3yWx5gYAB+JpqYrOKsUaOli0ccclKwooqvcV55toJWibvXdADIIonlEYPQyFR4aY2OSj2WGioPi3OMFuyI3ePI66xFFG8kmj9JlUZUfOtcnPNqLT2rWTEG0HCsWV840svUHNRYu+P0sFFRSczQM8CK+Tco0kRAOkooBJJ8tiOtebhPOcFzKUiEpGGIkMTiJgpwSrkYO9TZO+P0nqwRVf4Pzzb3TqkQnOvOljDIse2fvkafL1rdb84W7pC6s2J5jDH4SMyDVkH0HhO9RZCnF+zTwrkS1t7h7iND3jMWBY5CE9e7H3c5Px3qwYoqt3PaBbJIyDvpNDaHeOF5I1fONLMoxnO21HQfjBfCT/AM27bUzdxEWdw7EopJcdGOR1r0W/C4o3Z0jjRn95lRVY/iIGTUBzPzoLeVYUBMp0u/2MsoWEkgkCIZJyMYJA+Ne2bnC3SaCF2ZZLhA8YZCBhs4DE+6cjGD50cC7oWebjnIVrcRTKsSRPLuZVQatedWfz6+uTS/sexe4MhEssaRg7MuWZh6gHGn6n86ZF3zjbxpcOxbFtII5cISdZ04C/pe8OleLhPOym1lnuQydyQXAhmQBWOAF7wAyH1IA+VQ0inJiwzlyZ4D2b2dqVdYzJIpyJJDqIPqB7o+gq01DcG5rgunaOMurooZkkjeJ9J6MA4GRW7hfMUNxJNHE+poH0SDBGDv09RkEbeYNTwXw2RVRJOivDwnjMdyjNESQsjRnII8anB6/GvdUjp30FUaJbqxuLvRaPdLcy99G8bopDFQNEuo5UDGxGaKKgWUdxsuobm2v3u1tnnS4hRWWNk72N18vEQGU58j5VFz8sXL2sztDiS5vopzACraIldM6j0J0gk0UUUI8SZt4dypcW/FIgqF7OITNE2R4BKuTGcnOAw2+Br65V4Zcx3QEcFxbWoR+9hmlSSPWfd9nwSR6ny/eUUUQsKXR5+QOD3Nu8KywXq4DBiZ0NsM5Oe7Bz6fXesQcDuorSyxbu7wXskrxhkDaCZcHJON9QrFFFAsKSqxgcLu3liDSRNCxzmNyrMMHzKkjfrS5m4XfQWj2cUFxrWV3hubeRERgxYjvskMPe3HwFFFFDyx7vZ6eYuB3JvVlEV26+ypGzW0yRP3gJJDMx3H78V6+L8pyXlyhkjdENgEDsQzx3AfUuSDuw6kjrvRRRQvhXNkUvLt8/D75ZoT381xG4ClfHp7sFl3wPdJ8q9k3CLiTht7CIbzW4TQLmdJix1biMg+HAGTnrms0VFEeBffVG6w4Nc2kt66xzXEphUWszuGJG32TZIAKv4s43A/PRy5yneWNzbSEJIjoYrjuwVYAkvrlLHxkOcZHlRRU0HhXH7ElyZ7Tbs8ElpKEe5lk77VHoCs7MMjVq9PLzq60UUIthHaqP/9k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dirty="0"/>
          </a:p>
        </p:txBody>
      </p:sp>
      <p:sp>
        <p:nvSpPr>
          <p:cNvPr id="9" name="ZoneTexte 7"/>
          <p:cNvSpPr txBox="1">
            <a:spLocks noChangeArrowheads="1"/>
          </p:cNvSpPr>
          <p:nvPr/>
        </p:nvSpPr>
        <p:spPr bwMode="auto">
          <a:xfrm>
            <a:off x="3910628" y="4901206"/>
            <a:ext cx="7022486" cy="131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fr-FR" sz="4600" b="1" dirty="0">
                <a:solidFill>
                  <a:srgbClr val="FF99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sz="4600" b="1" dirty="0">
                <a:solidFill>
                  <a:srgbClr val="FF9900"/>
                </a:solidFill>
                <a:latin typeface="Segoe Print" panose="02000600000000000000" pitchFamily="2" charset="0"/>
              </a:rPr>
              <a:t>Ergonomie</a:t>
            </a:r>
            <a:endParaRPr lang="fr-FR" sz="700" b="1" dirty="0">
              <a:latin typeface="Century Gothic" pitchFamily="34" charset="0"/>
            </a:endParaRPr>
          </a:p>
          <a:p>
            <a:pPr algn="r" eaLnBrk="1" hangingPunct="1"/>
            <a:r>
              <a:rPr lang="fr-FR" dirty="0">
                <a:latin typeface="Century Gothic" pitchFamily="34" charset="0"/>
              </a:rPr>
              <a:t>Club utilisateurs SIS Marchés </a:t>
            </a:r>
          </a:p>
          <a:p>
            <a:pPr algn="r" eaLnBrk="1" hangingPunct="1"/>
            <a:r>
              <a:rPr lang="fr-FR" sz="1550" dirty="0">
                <a:latin typeface="Century Gothic" pitchFamily="34" charset="0"/>
              </a:rPr>
              <a:t>Web conférence du 04/07/2023</a:t>
            </a:r>
          </a:p>
        </p:txBody>
      </p:sp>
      <p:pic>
        <p:nvPicPr>
          <p:cNvPr id="3074" name="Picture 2" descr="Usabilis - UX Fellow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210" y="5652767"/>
            <a:ext cx="1600209" cy="574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39A3929-C297-FBC0-5D1A-1E5A299F58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79" y="4808134"/>
            <a:ext cx="2571019" cy="75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/>
          <p:cNvGrpSpPr/>
          <p:nvPr/>
        </p:nvGrpSpPr>
        <p:grpSpPr>
          <a:xfrm>
            <a:off x="0" y="6478964"/>
            <a:ext cx="12192000" cy="406420"/>
            <a:chOff x="-1524000" y="1294388"/>
            <a:chExt cx="12192000" cy="406420"/>
          </a:xfrm>
        </p:grpSpPr>
        <p:sp>
          <p:nvSpPr>
            <p:cNvPr id="6" name="Rectangle 5"/>
            <p:cNvSpPr/>
            <p:nvPr/>
          </p:nvSpPr>
          <p:spPr>
            <a:xfrm>
              <a:off x="-1524000" y="1294388"/>
              <a:ext cx="12192000" cy="4064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220867" y="1364962"/>
              <a:ext cx="79216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fld id="{8724AAEB-25F1-4AD7-A795-8F64E15F04BF}" type="slidenum">
                <a:rPr kumimoji="0" lang="fr-FR" sz="1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itchFamily="34" charset="0"/>
                  <a:ea typeface="+mn-ea"/>
                  <a:cs typeface="+mn-cs"/>
                </a:rPr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t>10</a:t>
              </a:fld>
              <a:endPara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endParaRPr>
            </a:p>
          </p:txBody>
        </p:sp>
      </p:grpSp>
      <p:sp>
        <p:nvSpPr>
          <p:cNvPr id="8" name="Titre 1"/>
          <p:cNvSpPr txBox="1">
            <a:spLocks/>
          </p:cNvSpPr>
          <p:nvPr/>
        </p:nvSpPr>
        <p:spPr>
          <a:xfrm>
            <a:off x="9362661" y="0"/>
            <a:ext cx="2829338" cy="644893"/>
          </a:xfrm>
          <a:prstGeom prst="rect">
            <a:avLst/>
          </a:prstGeom>
          <a:solidFill>
            <a:schemeClr val="tx2">
              <a:alpha val="93000"/>
            </a:schemeClr>
          </a:solidFill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fr-FR" sz="24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DANS 2 SEMAINES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E19B992-1AFC-9FDE-DF0D-F7C618A402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051" y="1047914"/>
            <a:ext cx="10787429" cy="476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188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/>
          <p:cNvGrpSpPr/>
          <p:nvPr/>
        </p:nvGrpSpPr>
        <p:grpSpPr>
          <a:xfrm>
            <a:off x="0" y="6478964"/>
            <a:ext cx="12192000" cy="406420"/>
            <a:chOff x="-1524000" y="1294388"/>
            <a:chExt cx="12192000" cy="406420"/>
          </a:xfrm>
        </p:grpSpPr>
        <p:sp>
          <p:nvSpPr>
            <p:cNvPr id="6" name="Rectangle 5"/>
            <p:cNvSpPr/>
            <p:nvPr/>
          </p:nvSpPr>
          <p:spPr>
            <a:xfrm>
              <a:off x="-1524000" y="1294388"/>
              <a:ext cx="12192000" cy="4064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220867" y="1364962"/>
              <a:ext cx="79216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fld id="{8724AAEB-25F1-4AD7-A795-8F64E15F04BF}" type="slidenum">
                <a:rPr kumimoji="0" lang="fr-FR" sz="1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itchFamily="34" charset="0"/>
                  <a:ea typeface="+mn-ea"/>
                  <a:cs typeface="+mn-cs"/>
                </a:rPr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t>11</a:t>
              </a:fld>
              <a:endPara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endParaRPr>
            </a:p>
          </p:txBody>
        </p:sp>
      </p:grpSp>
      <p:sp>
        <p:nvSpPr>
          <p:cNvPr id="8" name="Titre 1"/>
          <p:cNvSpPr txBox="1">
            <a:spLocks/>
          </p:cNvSpPr>
          <p:nvPr/>
        </p:nvSpPr>
        <p:spPr>
          <a:xfrm>
            <a:off x="8239761" y="0"/>
            <a:ext cx="3952239" cy="644893"/>
          </a:xfrm>
          <a:prstGeom prst="rect">
            <a:avLst/>
          </a:prstGeom>
          <a:solidFill>
            <a:schemeClr val="tx2">
              <a:alpha val="93000"/>
            </a:schemeClr>
          </a:solidFill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fr-FR" sz="24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FEUILLE DE ROUTE 2024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2443592" y="1934563"/>
            <a:ext cx="7563678" cy="644894"/>
          </a:xfrm>
          <a:prstGeom prst="rect">
            <a:avLst/>
          </a:prstGeom>
          <a:solidFill>
            <a:srgbClr val="99CC00"/>
          </a:solidFill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fr-FR" sz="2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#Le menu et les listes : 2024#2 (juillet)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4B7A890-AEDF-DE85-1230-6B26AF4BD19E}"/>
              </a:ext>
            </a:extLst>
          </p:cNvPr>
          <p:cNvSpPr txBox="1">
            <a:spLocks/>
          </p:cNvSpPr>
          <p:nvPr/>
        </p:nvSpPr>
        <p:spPr>
          <a:xfrm>
            <a:off x="2443592" y="2917034"/>
            <a:ext cx="7563678" cy="644894"/>
          </a:xfrm>
          <a:prstGeom prst="rect">
            <a:avLst/>
          </a:prstGeom>
          <a:solidFill>
            <a:srgbClr val="FFCC00"/>
          </a:solidFill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fr-FR" sz="2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#La page d’accueil : 2024#3 (octobre)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BDCBB338-F889-F412-1B40-3494CE3F48D8}"/>
              </a:ext>
            </a:extLst>
          </p:cNvPr>
          <p:cNvSpPr txBox="1">
            <a:spLocks/>
          </p:cNvSpPr>
          <p:nvPr/>
        </p:nvSpPr>
        <p:spPr>
          <a:xfrm>
            <a:off x="2443592" y="3899506"/>
            <a:ext cx="7563678" cy="6448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fr-FR" sz="2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#Les formulaires : 2024#4 (décembre)</a:t>
            </a:r>
          </a:p>
        </p:txBody>
      </p:sp>
    </p:spTree>
    <p:extLst>
      <p:ext uri="{BB962C8B-B14F-4D97-AF65-F5344CB8AC3E}">
        <p14:creationId xmlns:p14="http://schemas.microsoft.com/office/powerpoint/2010/main" val="3257244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animBg="1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/>
          <p:cNvGrpSpPr/>
          <p:nvPr/>
        </p:nvGrpSpPr>
        <p:grpSpPr>
          <a:xfrm>
            <a:off x="0" y="6478964"/>
            <a:ext cx="12192000" cy="406420"/>
            <a:chOff x="-1524000" y="1294388"/>
            <a:chExt cx="12192000" cy="406420"/>
          </a:xfrm>
        </p:grpSpPr>
        <p:sp>
          <p:nvSpPr>
            <p:cNvPr id="6" name="Rectangle 5"/>
            <p:cNvSpPr/>
            <p:nvPr/>
          </p:nvSpPr>
          <p:spPr>
            <a:xfrm>
              <a:off x="-1524000" y="1294388"/>
              <a:ext cx="12192000" cy="4064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220867" y="1364962"/>
              <a:ext cx="79216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fld id="{8724AAEB-25F1-4AD7-A795-8F64E15F04BF}" type="slidenum">
                <a:rPr kumimoji="0" lang="fr-FR" sz="1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itchFamily="34" charset="0"/>
                  <a:ea typeface="+mn-ea"/>
                  <a:cs typeface="+mn-cs"/>
                </a:rPr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t>12</a:t>
              </a:fld>
              <a:endPara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endParaRPr>
            </a:p>
          </p:txBody>
        </p:sp>
      </p:grpSp>
      <p:sp>
        <p:nvSpPr>
          <p:cNvPr id="8" name="Titre 1"/>
          <p:cNvSpPr txBox="1">
            <a:spLocks/>
          </p:cNvSpPr>
          <p:nvPr/>
        </p:nvSpPr>
        <p:spPr>
          <a:xfrm>
            <a:off x="8239761" y="0"/>
            <a:ext cx="3952239" cy="644893"/>
          </a:xfrm>
          <a:prstGeom prst="rect">
            <a:avLst/>
          </a:prstGeom>
          <a:solidFill>
            <a:schemeClr val="tx2">
              <a:alpha val="93000"/>
            </a:schemeClr>
          </a:solidFill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fr-FR" sz="24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LES FORMULAIRES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BDCBB338-F889-F412-1B40-3494CE3F48D8}"/>
              </a:ext>
            </a:extLst>
          </p:cNvPr>
          <p:cNvSpPr txBox="1">
            <a:spLocks/>
          </p:cNvSpPr>
          <p:nvPr/>
        </p:nvSpPr>
        <p:spPr>
          <a:xfrm>
            <a:off x="2359109" y="2917034"/>
            <a:ext cx="7563678" cy="6448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fr-FR" sz="2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Présentation des maquettes USABILIS</a:t>
            </a:r>
          </a:p>
        </p:txBody>
      </p:sp>
    </p:spTree>
    <p:extLst>
      <p:ext uri="{BB962C8B-B14F-4D97-AF65-F5344CB8AC3E}">
        <p14:creationId xmlns:p14="http://schemas.microsoft.com/office/powerpoint/2010/main" val="3028351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2781300"/>
            <a:ext cx="12192000" cy="4076700"/>
          </a:xfrm>
          <a:prstGeom prst="rect">
            <a:avLst/>
          </a:prstGeom>
          <a:solidFill>
            <a:srgbClr val="E3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dirty="0"/>
          </a:p>
        </p:txBody>
      </p:sp>
      <p:pic>
        <p:nvPicPr>
          <p:cNvPr id="37891" name="Image 3" descr="vagu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126"/>
            <a:ext cx="12192000" cy="7541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Image 4" descr="logo_negatif_degrad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1725" y="347662"/>
            <a:ext cx="1908175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3" name="AutoShape 2" descr="data:image/jpeg;base64,/9j/4AAQSkZJRgABAQAAAQABAAD/2wCEAAkGBhQSEBQUEhQUFBUUFR4XFBUWFhcVFRsUIBgXHCIbFB0XHCYeFyEkGhcUHy8sIycpLCwsHB4xNjIqNSYrLCkBCQoKDgwOGg8PGiwkHyIpLCwsLSwtMC00NCwsLy8pLCksMCkpKSwsKSwsLyksLCwtKSwsKSwsKSosLCwsKSksLP/AABEIAHgAkAMBIgACEQEDEQH/xAAcAAACAgMBAQAAAAAAAAAAAAAABwUGAQMIBAL/xABGEAACAQMCAwUFBAQJDQAAAAABAgMABBESIQUGMQcTIkFRFDJhcYEjQnKRUqKxwTNDU4KSk6GywxUWFyREVFVilNHS0+H/xAAaAQACAwEBAAAAAAAAAAAAAAAAAgEDBAUG/8QAJhEAAgIBBAMAAQUBAAAAAAAAAAECEQMEEiExE0FRIjJhcaGxFP/aAAwDAQACEQMRAD8AeNFFFABRRRQAVF8y8dWztpJ3+4PCN93Oyjbpk4qUqL5i5divYDDNq05yCpwVbyI8j188igWV09vYreFds9wrk3EaSIegT7Nl+ROQ31/OmbwbmL2qzFxDGSWVtMZZQxZSRpJ6DJH9tJztC5ShsZVEMurWP4InLqAB4nOfMnbb1rbyKeJiOQ2ADIWCvq0FQ+M+EOdjhvL1qtNp0zm48+SE3CfP8Fy5f7YInOi8QwPkjUoLR9ejfeUjp0x8ulXE8yQG2kuUkEkUasWZDq90bgfGkvP2bcSZmdocsxLMe8j3YnJPXzJNVVZWXIBZeoIBI+Bzj6ijc0R/15cfE0dAcoc+Q34IUGOVd2iYgnH6Ske8PL4elWauWreQq6kFlIIwU94b/d6b+ldQWsmpFJBBKgkNgMNujY2BpouzTpc7yp32jbRRRTGwKKKKACiiigDFFFFABRVX5m7RLWyZkcs8o/i0G+4yNROwHTzpYcwdqd3c5WM+zp6Rk6yP+Zzv+WKVySM2XU48fDfI6uMcVS2heWRlVVHVjgE+Q6HqcDoaTHMHavd3GVixbofJDmTHxfy/mgV6+A9p0zyCG7jFzHIFj0BF1FsgZwdmJzk/IYxUr2o8rWMMffL9hM+yRxr4HI3OVGAvxPT4E1DdrgzZcsssN2N0l2KyRySSxJJ3JJySfUk9a6D7POD+z8OhUjDOO8f8T77/ACGkfSkfyvwn2m8gh8ncavwDdv1QR9a6TUYqIIXQQ7mzOK597RuDezcRlAGFkPep8mznH84NXQdLbto4NqgiuAN4m0P+Bun5MB/SNNJcGnWY92O/gn6uXCu1i9hCqxSZV/lF8ZHxZSD9Tn61TaKrTo4sMkofpY3rPtthIHe28qnz0srjz3GcE+XlVp5f57tbtCyPoKnBWUqjeW4BO43G4rnispEWYKoLEnAAGSSegA9c1KkzXDXZE+eTqes1XOQeGSQWMazFu8Yl31klgzEnByTuBirFVp2Iu0mFFFZoGMUGiigDnLnZpP8AKFx3rFmEhALac6B7vu7dMVCVae0Dld7W6dhHpgdsoyhtGTk6SWJOrrn+yqtVLPOZk1N2FbLi5eQ6nZnOMZZixx6ZY5rXRUFdjK7FeD6pprgjaNRGn4m3bHyUKP51N6qz2c8H9n4dCpGGkHev823GfkukVY5pAqlicAAkn4AZP9lXRVI9Bp4bMaR91H8f4ULm2lhP8YhUH0bGx+jYNV/sz5iN3bylj4lnc/HQ5Lr+QYj6VcKOyyLWSN+mcsyRlSVYYKkgj0IOCPzBr5q2dqHB+44jIQMLMBKvzOzfrAn61U6pZ53JDZJxCiig0CDA7G1DX0jOWLrCSud+rKCSSc56fmadFIjhnKF7aX1s6xM47xGWSIF0KEjOTtjwk9cfWnuKtidzR2obZLoKKKzTGw8XFuLR20LTSkhEGSQCx+QApbTdtv23gt8w4xu+JSfUYyo+W/zr19rPM11blIoiEimQ5cDLkg4ZcnZRgr033NKGklI5mq1Moy2w9EpzHx97ud5HZ9JYlEZy4QHyXoB9BUXRRVZzJScnbCpPlrhPtN3DD5O4DfgG7fqg1GUyexbg+qea4I2jURp+Jtzj5KB/SqUrZZghvyJDeVcDAqt9o3Eu54bOR7zr3a/Nzp/YWqy1TxzU78YS2Q/Yd0+TpHimU76W64X3fmDVrO9kaqvvBQOybjyW11IkzrHHLH1dgq61ORktsNi4pwxcdt292eFvlIh/YapPFucbgG/kX2YwWbqi95GxLucZQMHxkeuPMbVm54jHJdJH7HZ6fZBczmWIFoxgnScDf7vlULgzYX447bs19sNnHLapMrIWhffDKSY2wD574YIfzpPDfpvTZsuIxrbQ3kvDbJIJCSzKuXRQG30mPB1FdI36sKsHDeJ3AWCQWkKR3DhQiZEkSEEh5SF0nwjcADBI3pWrKMuFZpbroRsfD5W92OQ/KNz+wVqkjKkhgQR1BBB+oO4p3cA5ivruNJU9mCNPoKhH1mBXCtIpaTH0weoqmcz8Dm4lxS89n0EwBV0s2kkDC4XO2x1df31G0zz0yUU4tsr/AAfni8tT9nMxGPck+0TYYGA3TYAbEU/uC3pmt4ZG0kyRqxK505KgnTnfFJmDsgv2O4hT4mTP90GnPwWwMFvFEzajHGqFgMAkADIHlTRv2bNHHJG1O6PZRWaxTnQFp2xWM8qx93BqihVpHmBGV8iuM7DAU+efoaUVdJ8z8vre27QM7xhiCSmM7HODnYg0m+O9mV3DMVhieaMsAjjSSdurAHw+dVyRydZgk5bkrKhRVnvuzW/iUsYNYG57tg56+g3PrsK13nZ/eQ27XEsaxxquptTjWNwMFR5nNLTMXhyL0yuV0B2bcH9n4dCCMNIO9f5tuP1dIpIcucKNzdww/wAo4Dfg6t+qDXSyKAABsB0HwpoI3aCHLmRPM/EnhgPdI7SOQiFEaTSScF2C+SjLfHAHnVHu+GyWPELZl7+4SC3kGoQE4JDFVJiXxFmOSTvk5PWmfUFzRYyTmCKPIUyFpHwSqqsb41YYE5crjfy3p2b8sL5F3wXhJgl4fNcRuyzmV7kPG7KkxbKu6sMIRkDOPKtfEuLBoeIz6tMl5OttCGypEC4yxz0UqQT9Knrvh11HHpQXLaZ5CpJk1dwoAyxVgXZ3IZRtkLjbJzsDXOiYrJcd4rFogwlBaOIdHDLozIIQdv5VvUUtGXZSohePWdv7K0dtK88Uc1u1w4YyIkA1LoBydgdchA2GqpTmPnFvaZ1t5tcEdociNQ6G4YFUVWUHfxKcZ+6a23XEZz7RiSZGwiRrl/C7d3qJAQjSvenfP8X02NSfL7ye2AZlaIxlh/CKI3GAVYOqiRWL6lb3vCfIVIyXNLiyN5CW3g7gRiRpTbf6wxDiOMLlz7641FmAwv6OfLeA7Mua4kvLkzlUNy2tZG231M2ksdlGDn5j5Uxudr7ueH3L+fdMB82Gkf3q5yxUN0U6ifhlFL0dUK4IyDkHoR6VA8X57srZ9Es6hwcFVBdh+IKDj60koudbtbVrYSsYzjBJOtQMeFGByBt0+dQdDmTPX8fijqaOQMAR0IyPLY/OvukpyV2pNap3VyHmjHuMDl0GPd8Xvjpjfam7wfjEdzCssRyrAHqCQSM4bBOCPMUydmzDnjlXHZ7qMUUVJeYxXzLEGUqwBBGCDuCD6191hjtQAu+TeVIouLXbxajHAAi6t8SuAzAH0VcDf9KmLVF5ea/to3BsQ7yyvLI/tMa5Zmz0weg0r9Klf8uX/wDw4f8AVR/+NQjPicYRqv6MdovGWtuHytGxWRyI4yvvBmPUfHGqkgears/7Vcf1r/8AenK9rd3d1ame2EENu7Sn7ZJC0mkqmygYwSTVD587NGtQ08BLw9XDEa0yf1l3A9fXPWllZl1UckvzjdIrMfOF6vS6n/rCf21Pcpc43U15DDPdziORtGQUBDEHTuVP3sD61UuH8PknkWOJC7t0Udf/AJUpFynfJ9qLaYd0wOdByGDeQ6tgjyBpFZhxzyWny0PIcuyf77d/nF/66w/LBPvXV4flKF/uKKov+nDHW038/tsf4dZXtwz0tM/KbP8Ah1ZaOp58P3/Slce49egzWlxPJIqvpZXwclW2IOM74BqAqY5t44t3dNOIjCWADqW1eIDGfdGNgPLyqHqtnHyu5Pmwr6MZ06sHTnGrB06sZxnpnG+K+QM10DyNy2kHD4keManAlkVxn7U4O4bOkjCj6UJWW6fA8zaEeOW7rTq9mn09c90+MflTD7GeX5FaW5cMqMuiPORq3yWx5gYAB+JpqYrOKsUaOli0ccclKwooqvcV55toJWibvXdADIIonlEYPQyFR4aY2OSj2WGioPi3OMFuyI3ePI66xFFG8kmj9JlUZUfOtcnPNqLT2rWTEG0HCsWV840svUHNRYu+P0sFFRSczQM8CK+Tco0kRAOkooBJJ8tiOtebhPOcFzKUiEpGGIkMTiJgpwSrkYO9TZO+P0nqwRVf4Pzzb3TqkQnOvOljDIse2fvkafL1rdb84W7pC6s2J5jDH4SMyDVkH0HhO9RZCnF+zTwrkS1t7h7iND3jMWBY5CE9e7H3c5Px3qwYoqt3PaBbJIyDvpNDaHeOF5I1fONLMoxnO21HQfjBfCT/AM27bUzdxEWdw7EopJcdGOR1r0W/C4o3Z0jjRn95lRVY/iIGTUBzPzoLeVYUBMp0u/2MsoWEkgkCIZJyMYJA+Ne2bnC3SaCF2ZZLhA8YZCBhs4DE+6cjGD50cC7oWebjnIVrcRTKsSRPLuZVQatedWfz6+uTS/sexe4MhEssaRg7MuWZh6gHGn6n86ZF3zjbxpcOxbFtII5cISdZ04C/pe8OleLhPOym1lnuQydyQXAhmQBWOAF7wAyH1IA+VQ0inJiwzlyZ4D2b2dqVdYzJIpyJJDqIPqB7o+gq01DcG5rgunaOMurooZkkjeJ9J6MA4GRW7hfMUNxJNHE+poH0SDBGDv09RkEbeYNTwXw2RVRJOivDwnjMdyjNESQsjRnII8anB6/GvdUjp30FUaJbqxuLvRaPdLcy99G8bopDFQNEuo5UDGxGaKKgWUdxsuobm2v3u1tnnS4hRWWNk72N18vEQGU58j5VFz8sXL2sztDiS5vopzACraIldM6j0J0gk0UUUI8SZt4dypcW/FIgqF7OITNE2R4BKuTGcnOAw2+Br65V4Zcx3QEcFxbWoR+9hmlSSPWfd9nwSR6ny/eUUUQsKXR5+QOD3Nu8KywXq4DBiZ0NsM5Oe7Bz6fXesQcDuorSyxbu7wXskrxhkDaCZcHJON9QrFFFAsKSqxgcLu3liDSRNCxzmNyrMMHzKkjfrS5m4XfQWj2cUFxrWV3hubeRERgxYjvskMPe3HwFFFFDyx7vZ6eYuB3JvVlEV26+ypGzW0yRP3gJJDMx3H78V6+L8pyXlyhkjdENgEDsQzx3AfUuSDuw6kjrvRRRQvhXNkUvLt8/D75ZoT381xG4ClfHp7sFl3wPdJ8q9k3CLiTht7CIbzW4TQLmdJix1biMg+HAGTnrms0VFEeBffVG6w4Nc2kt66xzXEphUWszuGJG32TZIAKv4s43A/PRy5yneWNzbSEJIjoYrjuwVYAkvrlLHxkOcZHlRRU0HhXH7ElyZ7Tbs8ElpKEe5lk77VHoCs7MMjVq9PLzq60UUIthHaqP/9k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dirty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390775" y="2870480"/>
            <a:ext cx="7600950" cy="863600"/>
          </a:xfrm>
        </p:spPr>
        <p:txBody>
          <a:bodyPr/>
          <a:lstStyle/>
          <a:p>
            <a:pPr eaLnBrk="1" hangingPunct="1"/>
            <a:r>
              <a:rPr lang="fr-FR" sz="3900" b="1" dirty="0">
                <a:solidFill>
                  <a:schemeClr val="bg1"/>
                </a:solidFill>
                <a:latin typeface="Century Gothic" pitchFamily="34" charset="0"/>
              </a:rPr>
              <a:t>Merci</a:t>
            </a:r>
            <a:r>
              <a:rPr lang="fr-FR" sz="3900" b="1" dirty="0">
                <a:solidFill>
                  <a:srgbClr val="ED8B00"/>
                </a:solidFill>
                <a:latin typeface="Century Gothic" pitchFamily="34" charset="0"/>
              </a:rPr>
              <a:t>.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7651750" y="5635215"/>
            <a:ext cx="4248150" cy="1045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91440" bIns="9144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fr-FR" sz="900" b="1" dirty="0">
                <a:latin typeface="Century Gothic" pitchFamily="34" charset="0"/>
                <a:cs typeface="Calibri" pitchFamily="34" charset="0"/>
              </a:rPr>
              <a:t>SIS Marchés </a:t>
            </a:r>
          </a:p>
          <a:p>
            <a:pPr algn="r" eaLnBrk="1" hangingPunct="1"/>
            <a:r>
              <a:rPr lang="fr-FR" sz="900" dirty="0">
                <a:latin typeface="Century Gothic" pitchFamily="34" charset="0"/>
                <a:cs typeface="Calibri" pitchFamily="34" charset="0"/>
              </a:rPr>
              <a:t>84 Bd de la Mission Marchand</a:t>
            </a:r>
          </a:p>
          <a:p>
            <a:pPr algn="r" eaLnBrk="1" hangingPunct="1"/>
            <a:r>
              <a:rPr lang="fr-FR" sz="900" dirty="0">
                <a:latin typeface="Century Gothic" pitchFamily="34" charset="0"/>
                <a:cs typeface="Calibri" pitchFamily="34" charset="0"/>
              </a:rPr>
              <a:t> 92411 Courbevoie Cedex</a:t>
            </a:r>
          </a:p>
          <a:p>
            <a:pPr algn="r" eaLnBrk="1" hangingPunct="1"/>
            <a:r>
              <a:rPr lang="fr-FR" sz="900" b="1" dirty="0">
                <a:latin typeface="Century Gothic" pitchFamily="34" charset="0"/>
                <a:cs typeface="Calibri" pitchFamily="34" charset="0"/>
              </a:rPr>
              <a:t>Tél.</a:t>
            </a:r>
            <a:r>
              <a:rPr lang="fr-FR" sz="900" dirty="0">
                <a:latin typeface="Century Gothic" pitchFamily="34" charset="0"/>
                <a:cs typeface="Calibri" pitchFamily="34" charset="0"/>
              </a:rPr>
              <a:t> 01 46 69 46 69</a:t>
            </a:r>
          </a:p>
          <a:p>
            <a:pPr algn="r" eaLnBrk="1" hangingPunct="1"/>
            <a:r>
              <a:rPr lang="fr-FR" sz="900" dirty="0">
                <a:solidFill>
                  <a:srgbClr val="ED8B00"/>
                </a:solidFill>
                <a:latin typeface="Century Gothic" pitchFamily="34" charset="0"/>
                <a:cs typeface="Calibri" pitchFamily="34" charset="0"/>
                <a:hlinkClick r:id="rId4"/>
              </a:rPr>
              <a:t>info@sis-marches.com</a:t>
            </a:r>
            <a:r>
              <a:rPr lang="fr-FR" sz="900" dirty="0">
                <a:latin typeface="Century Gothic" pitchFamily="34" charset="0"/>
                <a:cs typeface="Calibri" pitchFamily="34" charset="0"/>
              </a:rPr>
              <a:t>  </a:t>
            </a:r>
            <a:r>
              <a:rPr lang="fr-FR" sz="900" b="1" dirty="0">
                <a:latin typeface="Century Gothic" pitchFamily="34" charset="0"/>
                <a:cs typeface="Calibri" pitchFamily="34" charset="0"/>
              </a:rPr>
              <a:t>www.sis-marches.com</a:t>
            </a:r>
          </a:p>
        </p:txBody>
      </p:sp>
      <p:pic>
        <p:nvPicPr>
          <p:cNvPr id="14" name="Picture 2" descr="Usabilis - UX Fellow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66" y="5945845"/>
            <a:ext cx="1600209" cy="574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4CA0955B-2411-BF23-B838-9BD480ADC6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5036734"/>
            <a:ext cx="2571019" cy="75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685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39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0" name="Titre 1"/>
          <p:cNvSpPr txBox="1">
            <a:spLocks/>
          </p:cNvSpPr>
          <p:nvPr/>
        </p:nvSpPr>
        <p:spPr>
          <a:xfrm>
            <a:off x="6766560" y="462643"/>
            <a:ext cx="5167169" cy="971698"/>
          </a:xfrm>
          <a:prstGeom prst="rect">
            <a:avLst/>
          </a:prstGeom>
          <a:solidFill>
            <a:srgbClr val="FFCC00">
              <a:alpha val="93000"/>
            </a:srgbClr>
          </a:solidFill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fr-FR" sz="3600" spc="3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INTERVENANTS</a:t>
            </a:r>
          </a:p>
        </p:txBody>
      </p:sp>
      <p:sp>
        <p:nvSpPr>
          <p:cNvPr id="23" name="Titre 1"/>
          <p:cNvSpPr txBox="1">
            <a:spLocks/>
          </p:cNvSpPr>
          <p:nvPr/>
        </p:nvSpPr>
        <p:spPr>
          <a:xfrm>
            <a:off x="2783225" y="2983891"/>
            <a:ext cx="9150504" cy="2324559"/>
          </a:xfrm>
          <a:prstGeom prst="rect">
            <a:avLst/>
          </a:prstGeom>
          <a:solidFill>
            <a:srgbClr val="0E1E20">
              <a:alpha val="76863"/>
            </a:srgbClr>
          </a:solidFill>
          <a:effectLst/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fontAlgn="auto">
              <a:spcBef>
                <a:spcPts val="800"/>
              </a:spcBef>
              <a:spcAft>
                <a:spcPts val="800"/>
              </a:spcAft>
              <a:defRPr/>
            </a:pPr>
            <a:r>
              <a:rPr lang="fr-FR" sz="2800" cap="all" dirty="0">
                <a:solidFill>
                  <a:srgbClr val="FFC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#</a:t>
            </a:r>
            <a:r>
              <a:rPr lang="fr-FR" sz="3200" cap="all" spc="300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NATHALIE TRAN	</a:t>
            </a:r>
            <a:r>
              <a:rPr lang="fr-FR" sz="1800" spc="-150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Consultante UI Designer USABILIS</a:t>
            </a:r>
          </a:p>
          <a:p>
            <a:pPr lvl="0" algn="l" fontAlgn="auto">
              <a:spcBef>
                <a:spcPts val="800"/>
              </a:spcBef>
              <a:spcAft>
                <a:spcPts val="800"/>
              </a:spcAft>
              <a:defRPr/>
            </a:pPr>
            <a:r>
              <a:rPr lang="fr-FR" sz="2800" cap="all" dirty="0">
                <a:solidFill>
                  <a:srgbClr val="FFC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#</a:t>
            </a:r>
            <a:r>
              <a:rPr lang="fr-FR" sz="3200" cap="all" spc="300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Bruno bourrec	</a:t>
            </a:r>
            <a:r>
              <a:rPr lang="fr-FR" sz="1800" spc="-150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Chef de projet Département de la GIRONDE</a:t>
            </a:r>
          </a:p>
          <a:p>
            <a:pPr algn="l" fontAlgn="auto">
              <a:spcBef>
                <a:spcPts val="800"/>
              </a:spcBef>
              <a:spcAft>
                <a:spcPts val="800"/>
              </a:spcAft>
              <a:defRPr/>
            </a:pPr>
            <a:r>
              <a:rPr lang="fr-FR" sz="2800" cap="all" dirty="0">
                <a:solidFill>
                  <a:srgbClr val="FFC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#</a:t>
            </a:r>
            <a:r>
              <a:rPr lang="fr-FR" sz="3200" cap="all" spc="300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Raphael RAUX		</a:t>
            </a:r>
            <a:r>
              <a:rPr lang="fr-FR" sz="1800" spc="-150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Chef de produit  SIS Marchés</a:t>
            </a:r>
            <a:endParaRPr lang="fr-FR" sz="2800" cap="all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1" name="Image 4" descr="logo_negatif_degrade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252" y="254183"/>
            <a:ext cx="1094815" cy="4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8877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39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0" name="Titre 1"/>
          <p:cNvSpPr txBox="1">
            <a:spLocks/>
          </p:cNvSpPr>
          <p:nvPr/>
        </p:nvSpPr>
        <p:spPr>
          <a:xfrm>
            <a:off x="6766560" y="462643"/>
            <a:ext cx="5167169" cy="971698"/>
          </a:xfrm>
          <a:prstGeom prst="rect">
            <a:avLst/>
          </a:prstGeom>
          <a:solidFill>
            <a:srgbClr val="FFCC00">
              <a:alpha val="93000"/>
            </a:srgbClr>
          </a:solidFill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fr-FR" sz="3600" spc="3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CLUB UTILISATEURS</a:t>
            </a:r>
          </a:p>
        </p:txBody>
      </p:sp>
      <p:sp>
        <p:nvSpPr>
          <p:cNvPr id="23" name="Titre 1"/>
          <p:cNvSpPr txBox="1">
            <a:spLocks/>
          </p:cNvSpPr>
          <p:nvPr/>
        </p:nvSpPr>
        <p:spPr>
          <a:xfrm>
            <a:off x="1546739" y="2417908"/>
            <a:ext cx="10386990" cy="3456524"/>
          </a:xfrm>
          <a:prstGeom prst="rect">
            <a:avLst/>
          </a:prstGeom>
          <a:solidFill>
            <a:srgbClr val="0E1E20">
              <a:alpha val="76863"/>
            </a:srgbClr>
          </a:solidFill>
          <a:effectLst/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Bef>
                <a:spcPts val="800"/>
              </a:spcBef>
              <a:spcAft>
                <a:spcPts val="800"/>
              </a:spcAft>
              <a:defRPr/>
            </a:pPr>
            <a:r>
              <a:rPr lang="fr-FR" sz="2800" cap="all" dirty="0">
                <a:solidFill>
                  <a:srgbClr val="FFC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2800" cap="all" dirty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#20 JUIN 			Actualité juridique</a:t>
            </a:r>
          </a:p>
          <a:p>
            <a:pPr algn="l" fontAlgn="auto">
              <a:spcBef>
                <a:spcPts val="800"/>
              </a:spcBef>
              <a:spcAft>
                <a:spcPts val="800"/>
              </a:spcAft>
              <a:defRPr/>
            </a:pPr>
            <a:r>
              <a:rPr lang="fr-FR" sz="2800" cap="all" dirty="0">
                <a:solidFill>
                  <a:srgbClr val="FFC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#</a:t>
            </a:r>
            <a:r>
              <a:rPr lang="fr-FR" sz="2800" cap="all" dirty="0">
                <a:solidFill>
                  <a:srgbClr val="FF99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04 juillet</a:t>
            </a:r>
            <a:r>
              <a:rPr lang="fr-FR" sz="2800" cap="all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		</a:t>
            </a:r>
            <a:r>
              <a:rPr lang="fr-FR" sz="2800" cap="all" dirty="0">
                <a:solidFill>
                  <a:srgbClr val="FF99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optimisations ergonomiques</a:t>
            </a:r>
          </a:p>
          <a:p>
            <a:pPr algn="l" fontAlgn="auto">
              <a:spcBef>
                <a:spcPts val="800"/>
              </a:spcBef>
              <a:spcAft>
                <a:spcPts val="800"/>
              </a:spcAft>
              <a:defRPr/>
            </a:pPr>
            <a:r>
              <a:rPr lang="fr-FR" sz="2800" cap="all" dirty="0">
                <a:solidFill>
                  <a:srgbClr val="FFC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#</a:t>
            </a:r>
            <a:r>
              <a:rPr lang="fr-FR" sz="2800" cap="all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24 Septembre		ADMINISTRATION FONCTIONNELLE</a:t>
            </a:r>
          </a:p>
          <a:p>
            <a:pPr algn="l" fontAlgn="auto">
              <a:spcBef>
                <a:spcPts val="800"/>
              </a:spcBef>
              <a:spcAft>
                <a:spcPts val="800"/>
              </a:spcAft>
              <a:defRPr/>
            </a:pPr>
            <a:r>
              <a:rPr lang="fr-FR" sz="2800" cap="all" dirty="0">
                <a:solidFill>
                  <a:srgbClr val="FFC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#</a:t>
            </a:r>
            <a:r>
              <a:rPr lang="fr-FR" sz="2800" cap="all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03-04 Oct.		PLENIÈRE (PARIS)</a:t>
            </a:r>
          </a:p>
          <a:p>
            <a:pPr algn="l" fontAlgn="auto">
              <a:spcBef>
                <a:spcPts val="800"/>
              </a:spcBef>
              <a:spcAft>
                <a:spcPts val="800"/>
              </a:spcAft>
              <a:defRPr/>
            </a:pPr>
            <a:r>
              <a:rPr lang="fr-FR" sz="2800" cap="all" dirty="0">
                <a:solidFill>
                  <a:srgbClr val="FFC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#</a:t>
            </a:r>
            <a:r>
              <a:rPr lang="fr-FR" sz="2800" cap="all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19 Décembre		BILAN 2024 &amp; PERSPECTIVE 2025</a:t>
            </a:r>
          </a:p>
        </p:txBody>
      </p:sp>
      <p:pic>
        <p:nvPicPr>
          <p:cNvPr id="11" name="Image 4" descr="logo_negatif_degrade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252" y="254183"/>
            <a:ext cx="1094815" cy="4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0612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/>
          <p:cNvGrpSpPr/>
          <p:nvPr/>
        </p:nvGrpSpPr>
        <p:grpSpPr>
          <a:xfrm>
            <a:off x="0" y="6478964"/>
            <a:ext cx="12192000" cy="406420"/>
            <a:chOff x="-1524000" y="1294388"/>
            <a:chExt cx="12192000" cy="406420"/>
          </a:xfrm>
        </p:grpSpPr>
        <p:sp>
          <p:nvSpPr>
            <p:cNvPr id="6" name="Rectangle 5"/>
            <p:cNvSpPr/>
            <p:nvPr/>
          </p:nvSpPr>
          <p:spPr>
            <a:xfrm>
              <a:off x="-1524000" y="1294388"/>
              <a:ext cx="12192000" cy="4064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220867" y="1364962"/>
              <a:ext cx="79216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fld id="{8724AAEB-25F1-4AD7-A795-8F64E15F04BF}" type="slidenum">
                <a:rPr kumimoji="0" lang="fr-FR" sz="1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itchFamily="34" charset="0"/>
                  <a:ea typeface="+mn-ea"/>
                  <a:cs typeface="+mn-cs"/>
                </a:rPr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t>4</a:t>
              </a:fld>
              <a:endPara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endParaRPr>
            </a:p>
          </p:txBody>
        </p:sp>
      </p:grp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17996" cy="6479652"/>
          </a:xfrm>
          <a:prstGeom prst="rect">
            <a:avLst/>
          </a:prstGeom>
        </p:spPr>
      </p:pic>
      <p:sp>
        <p:nvSpPr>
          <p:cNvPr id="9" name="Titre 1"/>
          <p:cNvSpPr txBox="1">
            <a:spLocks/>
          </p:cNvSpPr>
          <p:nvPr/>
        </p:nvSpPr>
        <p:spPr>
          <a:xfrm>
            <a:off x="4421204" y="3239826"/>
            <a:ext cx="7161197" cy="2184934"/>
          </a:xfrm>
          <a:prstGeom prst="rect">
            <a:avLst/>
          </a:prstGeom>
          <a:solidFill>
            <a:schemeClr val="tx2">
              <a:alpha val="93000"/>
            </a:schemeClr>
          </a:solidFill>
          <a:effectLst/>
        </p:spPr>
        <p:txBody>
          <a:bodyPr vert="horz" lIns="91440" tIns="45720" rIns="32400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tabLst>
                <a:tab pos="6102350" algn="l"/>
              </a:tabLst>
              <a:defRPr/>
            </a:pPr>
            <a:r>
              <a:rPr lang="fr-FR" sz="6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UN PEU D’HISTOIRE</a:t>
            </a:r>
          </a:p>
        </p:txBody>
      </p:sp>
    </p:spTree>
    <p:extLst>
      <p:ext uri="{BB962C8B-B14F-4D97-AF65-F5344CB8AC3E}">
        <p14:creationId xmlns:p14="http://schemas.microsoft.com/office/powerpoint/2010/main" val="4084602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/>
          <p:cNvGrpSpPr/>
          <p:nvPr/>
        </p:nvGrpSpPr>
        <p:grpSpPr>
          <a:xfrm>
            <a:off x="0" y="6478964"/>
            <a:ext cx="12192000" cy="406420"/>
            <a:chOff x="-1524000" y="1294388"/>
            <a:chExt cx="12192000" cy="406420"/>
          </a:xfrm>
        </p:grpSpPr>
        <p:sp>
          <p:nvSpPr>
            <p:cNvPr id="6" name="Rectangle 5"/>
            <p:cNvSpPr/>
            <p:nvPr/>
          </p:nvSpPr>
          <p:spPr>
            <a:xfrm>
              <a:off x="-1524000" y="1294388"/>
              <a:ext cx="12192000" cy="4064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220867" y="1364962"/>
              <a:ext cx="79216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fld id="{8724AAEB-25F1-4AD7-A795-8F64E15F04BF}" type="slidenum">
                <a:rPr kumimoji="0" lang="fr-FR" sz="1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itchFamily="34" charset="0"/>
                  <a:ea typeface="+mn-ea"/>
                  <a:cs typeface="+mn-cs"/>
                </a:rPr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t>5</a:t>
              </a:fld>
              <a:endPara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endParaRPr>
            </a:p>
          </p:txBody>
        </p:sp>
      </p:grpSp>
      <p:sp>
        <p:nvSpPr>
          <p:cNvPr id="8" name="Titre 1"/>
          <p:cNvSpPr txBox="1">
            <a:spLocks/>
          </p:cNvSpPr>
          <p:nvPr/>
        </p:nvSpPr>
        <p:spPr>
          <a:xfrm>
            <a:off x="9548261" y="0"/>
            <a:ext cx="2643738" cy="644893"/>
          </a:xfrm>
          <a:prstGeom prst="rect">
            <a:avLst/>
          </a:prstGeom>
          <a:solidFill>
            <a:schemeClr val="tx2">
              <a:alpha val="93000"/>
            </a:schemeClr>
          </a:solidFill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fr-FR" sz="24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IL Y A 25 ANS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6" t="10178" r="1408" b="2908"/>
          <a:stretch/>
        </p:blipFill>
        <p:spPr>
          <a:xfrm>
            <a:off x="2868327" y="1030918"/>
            <a:ext cx="6870299" cy="502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427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/>
          <p:cNvGrpSpPr/>
          <p:nvPr/>
        </p:nvGrpSpPr>
        <p:grpSpPr>
          <a:xfrm>
            <a:off x="0" y="6478964"/>
            <a:ext cx="12192000" cy="406420"/>
            <a:chOff x="-1524000" y="1294388"/>
            <a:chExt cx="12192000" cy="406420"/>
          </a:xfrm>
        </p:grpSpPr>
        <p:sp>
          <p:nvSpPr>
            <p:cNvPr id="6" name="Rectangle 5"/>
            <p:cNvSpPr/>
            <p:nvPr/>
          </p:nvSpPr>
          <p:spPr>
            <a:xfrm>
              <a:off x="-1524000" y="1294388"/>
              <a:ext cx="12192000" cy="4064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220867" y="1364962"/>
              <a:ext cx="79216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fld id="{8724AAEB-25F1-4AD7-A795-8F64E15F04BF}" type="slidenum">
                <a:rPr kumimoji="0" lang="fr-FR" sz="1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itchFamily="34" charset="0"/>
                  <a:ea typeface="+mn-ea"/>
                  <a:cs typeface="+mn-cs"/>
                </a:rPr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t>6</a:t>
              </a:fld>
              <a:endPara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endParaRPr>
            </a:p>
          </p:txBody>
        </p:sp>
      </p:grp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/>
          <a:srcRect t="1028" r="30975" b="1724"/>
          <a:stretch/>
        </p:blipFill>
        <p:spPr>
          <a:xfrm>
            <a:off x="2183198" y="1106904"/>
            <a:ext cx="7915500" cy="4962501"/>
          </a:xfrm>
          <a:prstGeom prst="rect">
            <a:avLst/>
          </a:prstGeom>
          <a:ln w="12700">
            <a:solidFill>
              <a:schemeClr val="bg2"/>
            </a:solidFill>
          </a:ln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9548261" y="0"/>
            <a:ext cx="2643738" cy="644893"/>
          </a:xfrm>
          <a:prstGeom prst="rect">
            <a:avLst/>
          </a:prstGeom>
          <a:solidFill>
            <a:schemeClr val="tx2">
              <a:alpha val="93000"/>
            </a:schemeClr>
          </a:solidFill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fr-FR" sz="24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IL Y A 20 ANS</a:t>
            </a:r>
          </a:p>
        </p:txBody>
      </p:sp>
    </p:spTree>
    <p:extLst>
      <p:ext uri="{BB962C8B-B14F-4D97-AF65-F5344CB8AC3E}">
        <p14:creationId xmlns:p14="http://schemas.microsoft.com/office/powerpoint/2010/main" val="1508474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/>
          <p:cNvGrpSpPr/>
          <p:nvPr/>
        </p:nvGrpSpPr>
        <p:grpSpPr>
          <a:xfrm>
            <a:off x="0" y="6478964"/>
            <a:ext cx="12192000" cy="406420"/>
            <a:chOff x="-1524000" y="1294388"/>
            <a:chExt cx="12192000" cy="406420"/>
          </a:xfrm>
        </p:grpSpPr>
        <p:sp>
          <p:nvSpPr>
            <p:cNvPr id="6" name="Rectangle 5"/>
            <p:cNvSpPr/>
            <p:nvPr/>
          </p:nvSpPr>
          <p:spPr>
            <a:xfrm>
              <a:off x="-1524000" y="1294388"/>
              <a:ext cx="12192000" cy="4064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220867" y="1364962"/>
              <a:ext cx="79216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fld id="{8724AAEB-25F1-4AD7-A795-8F64E15F04BF}" type="slidenum">
                <a:rPr kumimoji="0" lang="fr-FR" sz="1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itchFamily="34" charset="0"/>
                  <a:ea typeface="+mn-ea"/>
                  <a:cs typeface="+mn-cs"/>
                </a:rPr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t>7</a:t>
              </a:fld>
              <a:endPara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endParaRPr>
            </a:p>
          </p:txBody>
        </p:sp>
      </p:grpSp>
      <p:sp>
        <p:nvSpPr>
          <p:cNvPr id="8" name="Titre 1"/>
          <p:cNvSpPr txBox="1">
            <a:spLocks/>
          </p:cNvSpPr>
          <p:nvPr/>
        </p:nvSpPr>
        <p:spPr>
          <a:xfrm>
            <a:off x="9548261" y="0"/>
            <a:ext cx="2643738" cy="644893"/>
          </a:xfrm>
          <a:prstGeom prst="rect">
            <a:avLst/>
          </a:prstGeom>
          <a:solidFill>
            <a:schemeClr val="tx2">
              <a:alpha val="93000"/>
            </a:schemeClr>
          </a:solidFill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fr-FR" sz="24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IL Y A 15 ANS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325" y="840598"/>
            <a:ext cx="7549245" cy="5442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0048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/>
          <p:cNvGrpSpPr/>
          <p:nvPr/>
        </p:nvGrpSpPr>
        <p:grpSpPr>
          <a:xfrm>
            <a:off x="0" y="6478964"/>
            <a:ext cx="12192000" cy="406420"/>
            <a:chOff x="-1524000" y="1294388"/>
            <a:chExt cx="12192000" cy="406420"/>
          </a:xfrm>
        </p:grpSpPr>
        <p:sp>
          <p:nvSpPr>
            <p:cNvPr id="6" name="Rectangle 5"/>
            <p:cNvSpPr/>
            <p:nvPr/>
          </p:nvSpPr>
          <p:spPr>
            <a:xfrm>
              <a:off x="-1524000" y="1294388"/>
              <a:ext cx="12192000" cy="4064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220867" y="1364962"/>
              <a:ext cx="79216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fld id="{8724AAEB-25F1-4AD7-A795-8F64E15F04BF}" type="slidenum">
                <a:rPr kumimoji="0" lang="fr-FR" sz="1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itchFamily="34" charset="0"/>
                  <a:ea typeface="+mn-ea"/>
                  <a:cs typeface="+mn-cs"/>
                </a:rPr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t>8</a:t>
              </a:fld>
              <a:endPara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endParaRPr>
            </a:p>
          </p:txBody>
        </p:sp>
      </p:grpSp>
      <p:sp>
        <p:nvSpPr>
          <p:cNvPr id="8" name="Titre 1"/>
          <p:cNvSpPr txBox="1">
            <a:spLocks/>
          </p:cNvSpPr>
          <p:nvPr/>
        </p:nvSpPr>
        <p:spPr>
          <a:xfrm>
            <a:off x="9548261" y="0"/>
            <a:ext cx="2643738" cy="644893"/>
          </a:xfrm>
          <a:prstGeom prst="rect">
            <a:avLst/>
          </a:prstGeom>
          <a:solidFill>
            <a:schemeClr val="tx2">
              <a:alpha val="93000"/>
            </a:schemeClr>
          </a:solidFill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fr-FR" sz="24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IL Y A 10 ANS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715" y="1159582"/>
            <a:ext cx="10264569" cy="4804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97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/>
          <p:cNvGrpSpPr/>
          <p:nvPr/>
        </p:nvGrpSpPr>
        <p:grpSpPr>
          <a:xfrm>
            <a:off x="0" y="6478964"/>
            <a:ext cx="12192000" cy="406420"/>
            <a:chOff x="-1524000" y="1294388"/>
            <a:chExt cx="12192000" cy="406420"/>
          </a:xfrm>
        </p:grpSpPr>
        <p:sp>
          <p:nvSpPr>
            <p:cNvPr id="6" name="Rectangle 5"/>
            <p:cNvSpPr/>
            <p:nvPr/>
          </p:nvSpPr>
          <p:spPr>
            <a:xfrm>
              <a:off x="-1524000" y="1294388"/>
              <a:ext cx="12192000" cy="4064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220867" y="1364962"/>
              <a:ext cx="79216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fld id="{8724AAEB-25F1-4AD7-A795-8F64E15F04BF}" type="slidenum">
                <a:rPr kumimoji="0" lang="fr-FR" sz="1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itchFamily="34" charset="0"/>
                  <a:ea typeface="+mn-ea"/>
                  <a:cs typeface="+mn-cs"/>
                </a:rPr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t>9</a:t>
              </a:fld>
              <a:endPara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endParaRPr>
            </a:p>
          </p:txBody>
        </p:sp>
      </p:grpSp>
      <p:sp>
        <p:nvSpPr>
          <p:cNvPr id="8" name="Titre 1"/>
          <p:cNvSpPr txBox="1">
            <a:spLocks/>
          </p:cNvSpPr>
          <p:nvPr/>
        </p:nvSpPr>
        <p:spPr>
          <a:xfrm>
            <a:off x="9548261" y="0"/>
            <a:ext cx="2643738" cy="644893"/>
          </a:xfrm>
          <a:prstGeom prst="rect">
            <a:avLst/>
          </a:prstGeom>
          <a:solidFill>
            <a:schemeClr val="tx2">
              <a:alpha val="93000"/>
            </a:schemeClr>
          </a:solidFill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fr-FR" sz="24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IL Y A 5 ANS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736" y="1202384"/>
            <a:ext cx="10316527" cy="471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84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99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a:spPr>
      <a:bodyPr vert="horz" wrap="square" lIns="18000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3200" dirty="0" smtClean="0">
            <a:solidFill>
              <a:schemeClr val="bg1"/>
            </a:solidFill>
            <a:latin typeface="Century Gothic" panose="020B0502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C0C0C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37767</TotalTime>
  <Words>212</Words>
  <Application>Microsoft Office PowerPoint</Application>
  <PresentationFormat>Grand écran</PresentationFormat>
  <Paragraphs>53</Paragraphs>
  <Slides>13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Century Gothic</vt:lpstr>
      <vt:lpstr>Segoe Print</vt:lpstr>
      <vt:lpstr>Segoe UI</vt:lpstr>
      <vt:lpstr>Segoe UI Light</vt:lpstr>
      <vt:lpstr>Modèle par défaut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Merci.</vt:lpstr>
    </vt:vector>
  </TitlesOfParts>
  <Company>SIS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Club utilisateurs novembre 2010</dc:title>
  <dc:creator>Raphael RAUX</dc:creator>
  <cp:lastModifiedBy>Raphaël RAUX</cp:lastModifiedBy>
  <cp:revision>9690</cp:revision>
  <cp:lastPrinted>2016-12-13T08:47:28Z</cp:lastPrinted>
  <dcterms:created xsi:type="dcterms:W3CDTF">2010-10-07T13:18:59Z</dcterms:created>
  <dcterms:modified xsi:type="dcterms:W3CDTF">2024-07-03T13:49:07Z</dcterms:modified>
</cp:coreProperties>
</file>