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38"/>
  </p:notesMasterIdLst>
  <p:handoutMasterIdLst>
    <p:handoutMasterId r:id="rId39"/>
  </p:handoutMasterIdLst>
  <p:sldIdLst>
    <p:sldId id="439" r:id="rId2"/>
    <p:sldId id="1669" r:id="rId3"/>
    <p:sldId id="1667" r:id="rId4"/>
    <p:sldId id="1630" r:id="rId5"/>
    <p:sldId id="1670" r:id="rId6"/>
    <p:sldId id="1673" r:id="rId7"/>
    <p:sldId id="1674" r:id="rId8"/>
    <p:sldId id="1686" r:id="rId9"/>
    <p:sldId id="1644" r:id="rId10"/>
    <p:sldId id="1647" r:id="rId11"/>
    <p:sldId id="1675" r:id="rId12"/>
    <p:sldId id="1684" r:id="rId13"/>
    <p:sldId id="1676" r:id="rId14"/>
    <p:sldId id="1677" r:id="rId15"/>
    <p:sldId id="1678" r:id="rId16"/>
    <p:sldId id="1679" r:id="rId17"/>
    <p:sldId id="1685" r:id="rId18"/>
    <p:sldId id="1640" r:id="rId19"/>
    <p:sldId id="1687" r:id="rId20"/>
    <p:sldId id="1641" r:id="rId21"/>
    <p:sldId id="1688" r:id="rId22"/>
    <p:sldId id="1638" r:id="rId23"/>
    <p:sldId id="1689" r:id="rId24"/>
    <p:sldId id="1660" r:id="rId25"/>
    <p:sldId id="1696" r:id="rId26"/>
    <p:sldId id="1661" r:id="rId27"/>
    <p:sldId id="1690" r:id="rId28"/>
    <p:sldId id="1699" r:id="rId29"/>
    <p:sldId id="1691" r:id="rId30"/>
    <p:sldId id="1697" r:id="rId31"/>
    <p:sldId id="1692" r:id="rId32"/>
    <p:sldId id="1693" r:id="rId33"/>
    <p:sldId id="1695" r:id="rId34"/>
    <p:sldId id="1698" r:id="rId35"/>
    <p:sldId id="1317" r:id="rId36"/>
    <p:sldId id="545" r:id="rId37"/>
  </p:sldIdLst>
  <p:sldSz cx="12192000" cy="6858000"/>
  <p:notesSz cx="7099300" cy="10234613"/>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phaël RAUX" initials="RR" lastIdx="1" clrIdx="0">
    <p:extLst>
      <p:ext uri="{19B8F6BF-5375-455C-9EA6-DF929625EA0E}">
        <p15:presenceInfo xmlns:p15="http://schemas.microsoft.com/office/powerpoint/2012/main" userId="S-1-5-21-1614443000-1786123905-348721144-29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E7E7E7"/>
    <a:srgbClr val="99CC00"/>
    <a:srgbClr val="FFCC00"/>
    <a:srgbClr val="52AEC7"/>
    <a:srgbClr val="FF9900"/>
    <a:srgbClr val="0E1E20"/>
    <a:srgbClr val="0D4465"/>
    <a:srgbClr val="FF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88916" autoAdjust="0"/>
  </p:normalViewPr>
  <p:slideViewPr>
    <p:cSldViewPr snapToGrid="0">
      <p:cViewPr varScale="1">
        <p:scale>
          <a:sx n="61" d="100"/>
          <a:sy n="61" d="100"/>
        </p:scale>
        <p:origin x="768" y="52"/>
      </p:cViewPr>
      <p:guideLst>
        <p:guide orient="horz" pos="2160"/>
        <p:guide pos="3840"/>
      </p:guideLst>
    </p:cSldViewPr>
  </p:slideViewPr>
  <p:outlineViewPr>
    <p:cViewPr>
      <p:scale>
        <a:sx n="33" d="100"/>
        <a:sy n="33" d="100"/>
      </p:scale>
      <p:origin x="0" y="1127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0" d="100"/>
          <a:sy n="70" d="100"/>
        </p:scale>
        <p:origin x="-2814" y="-96"/>
      </p:cViewPr>
      <p:guideLst>
        <p:guide orient="horz" pos="3224"/>
        <p:guide pos="2236"/>
      </p:guideLst>
    </p:cSldViewPr>
  </p:notes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dirty="0"/>
            </a:lvl1pPr>
          </a:lstStyle>
          <a:p>
            <a:pPr>
              <a:defRPr/>
            </a:pPr>
            <a:endParaRPr lang="fr-FR" dirty="0"/>
          </a:p>
        </p:txBody>
      </p:sp>
      <p:sp>
        <p:nvSpPr>
          <p:cNvPr id="2560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dirty="0"/>
            </a:lvl1pPr>
          </a:lstStyle>
          <a:p>
            <a:pPr>
              <a:defRPr/>
            </a:pPr>
            <a:endParaRPr lang="fr-FR" dirty="0"/>
          </a:p>
        </p:txBody>
      </p:sp>
      <p:sp>
        <p:nvSpPr>
          <p:cNvPr id="25604"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dirty="0"/>
            </a:lvl1pPr>
          </a:lstStyle>
          <a:p>
            <a:pPr>
              <a:defRPr/>
            </a:pPr>
            <a:endParaRPr lang="fr-FR" dirty="0"/>
          </a:p>
        </p:txBody>
      </p:sp>
      <p:sp>
        <p:nvSpPr>
          <p:cNvPr id="25605"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86A97D34-C117-460E-BA97-ED46EA727F55}" type="slidenum">
              <a:rPr lang="fr-FR"/>
              <a:pPr>
                <a:defRPr/>
              </a:pPr>
              <a:t>‹N°›</a:t>
            </a:fld>
            <a:endParaRPr lang="fr-FR" dirty="0"/>
          </a:p>
        </p:txBody>
      </p:sp>
    </p:spTree>
    <p:extLst>
      <p:ext uri="{BB962C8B-B14F-4D97-AF65-F5344CB8AC3E}">
        <p14:creationId xmlns:p14="http://schemas.microsoft.com/office/powerpoint/2010/main" val="200313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dirty="0"/>
            </a:lvl1pPr>
          </a:lstStyle>
          <a:p>
            <a:pPr>
              <a:defRPr/>
            </a:pPr>
            <a:endParaRPr lang="fr-FR" dirty="0"/>
          </a:p>
        </p:txBody>
      </p:sp>
      <p:sp>
        <p:nvSpPr>
          <p:cNvPr id="1536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dirty="0"/>
            </a:lvl1pPr>
          </a:lstStyle>
          <a:p>
            <a:pPr>
              <a:defRPr/>
            </a:pPr>
            <a:endParaRPr lang="fr-FR" dirty="0"/>
          </a:p>
        </p:txBody>
      </p:sp>
      <p:sp>
        <p:nvSpPr>
          <p:cNvPr id="3891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5366"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dirty="0"/>
            </a:lvl1pPr>
          </a:lstStyle>
          <a:p>
            <a:pPr>
              <a:defRPr/>
            </a:pPr>
            <a:endParaRPr lang="fr-FR" dirty="0"/>
          </a:p>
        </p:txBody>
      </p:sp>
      <p:sp>
        <p:nvSpPr>
          <p:cNvPr id="15367"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42333D21-9279-4BD9-9A36-5D46AFEC7BC2}" type="slidenum">
              <a:rPr lang="fr-FR"/>
              <a:pPr>
                <a:defRPr/>
              </a:pPr>
              <a:t>‹N°›</a:t>
            </a:fld>
            <a:endParaRPr lang="fr-FR" dirty="0"/>
          </a:p>
        </p:txBody>
      </p:sp>
    </p:spTree>
    <p:extLst>
      <p:ext uri="{BB962C8B-B14F-4D97-AF65-F5344CB8AC3E}">
        <p14:creationId xmlns:p14="http://schemas.microsoft.com/office/powerpoint/2010/main" val="12861655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blog.achatsolutions.fr/lexperimentation-audacieuse-des-contrats-de-performance-energetiqu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37701019&amp;idArticle=LEGIARTI000037724186&amp;dateTexte=&amp;categorieLien=cid"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37701019&amp;idArticle=LEGIARTI000037724186&amp;dateTexte=&amp;categorieLien=cid"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legifrance.gouv.fr/ceta/id/CETATEXT000049345278?init=true&amp;page=1&amp;query=22DA01355&amp;searchField=ALL&amp;tab_selection=al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42333D21-9279-4BD9-9A36-5D46AFEC7BC2}" type="slidenum">
              <a:rPr lang="fr-FR" smtClean="0"/>
              <a:pPr>
                <a:defRPr/>
              </a:pPr>
              <a:t>1</a:t>
            </a:fld>
            <a:endParaRPr lang="fr-FR" dirty="0"/>
          </a:p>
        </p:txBody>
      </p:sp>
    </p:spTree>
    <p:extLst>
      <p:ext uri="{BB962C8B-B14F-4D97-AF65-F5344CB8AC3E}">
        <p14:creationId xmlns:p14="http://schemas.microsoft.com/office/powerpoint/2010/main" val="3597010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2</a:t>
            </a:fld>
            <a:endParaRPr lang="fr-FR" dirty="0" smtClean="0"/>
          </a:p>
        </p:txBody>
      </p:sp>
    </p:spTree>
    <p:extLst>
      <p:ext uri="{BB962C8B-B14F-4D97-AF65-F5344CB8AC3E}">
        <p14:creationId xmlns:p14="http://schemas.microsoft.com/office/powerpoint/2010/main" val="2554086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3</a:t>
            </a:fld>
            <a:endParaRPr lang="fr-FR" dirty="0" smtClean="0"/>
          </a:p>
        </p:txBody>
      </p:sp>
    </p:spTree>
    <p:extLst>
      <p:ext uri="{BB962C8B-B14F-4D97-AF65-F5344CB8AC3E}">
        <p14:creationId xmlns:p14="http://schemas.microsoft.com/office/powerpoint/2010/main" val="44457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4</a:t>
            </a:fld>
            <a:endParaRPr lang="fr-FR" dirty="0" smtClean="0"/>
          </a:p>
        </p:txBody>
      </p:sp>
    </p:spTree>
    <p:extLst>
      <p:ext uri="{BB962C8B-B14F-4D97-AF65-F5344CB8AC3E}">
        <p14:creationId xmlns:p14="http://schemas.microsoft.com/office/powerpoint/2010/main" val="833123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5</a:t>
            </a:fld>
            <a:endParaRPr lang="fr-FR" dirty="0" smtClean="0"/>
          </a:p>
        </p:txBody>
      </p:sp>
    </p:spTree>
    <p:extLst>
      <p:ext uri="{BB962C8B-B14F-4D97-AF65-F5344CB8AC3E}">
        <p14:creationId xmlns:p14="http://schemas.microsoft.com/office/powerpoint/2010/main" val="708233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pPr marL="0" indent="0">
              <a:buNone/>
            </a:pPr>
            <a:endParaRPr lang="fr-FR" sz="1200"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6</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42508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r>
              <a:rPr lang="fr-FR" dirty="0" smtClean="0"/>
              <a:t>Ces ambitions</a:t>
            </a:r>
            <a:r>
              <a:rPr lang="fr-FR" baseline="0" dirty="0" smtClean="0"/>
              <a:t> ont été réaffirmées par le Plan national pour des achats durables 2022-2025 publié le 15 mars 2022.</a:t>
            </a:r>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7</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59320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pPr marL="0" indent="0">
              <a:buNone/>
            </a:pPr>
            <a:endParaRPr lang="fr-FR" sz="1200" dirty="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8</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36667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9</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54639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r>
              <a:rPr lang="fr-FR" dirty="0" smtClean="0"/>
              <a:t>Ces ambitions</a:t>
            </a:r>
            <a:r>
              <a:rPr lang="fr-FR" baseline="0" dirty="0" smtClean="0"/>
              <a:t> ont été réaffirmées par le Plan national pour des achats durables 2022-2025 publié le 15 mars 2022.</a:t>
            </a:r>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10</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47736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pPr marL="0" indent="0" algn="just" fontAlgn="base">
              <a:lnSpc>
                <a:spcPct val="100000"/>
              </a:lnSpc>
              <a:spcBef>
                <a:spcPts val="600"/>
              </a:spcBef>
              <a:spcAft>
                <a:spcPts val="600"/>
              </a:spcAft>
              <a:buClr>
                <a:srgbClr val="FC2356"/>
              </a:buClr>
              <a:buFont typeface="Wingdings" panose="05000000000000000000" pitchFamily="2" charset="2"/>
              <a:buChar char="q"/>
            </a:pPr>
            <a:endParaRPr lang="fr-FR" sz="1400"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11</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65677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pPr marL="0" marR="0" lvl="0" indent="0" algn="just" defTabSz="914400" rtl="0" eaLnBrk="0" fontAlgn="base" latinLnBrk="0" hangingPunct="0">
              <a:lnSpc>
                <a:spcPct val="100000"/>
              </a:lnSpc>
              <a:spcBef>
                <a:spcPts val="600"/>
              </a:spcBef>
              <a:spcAft>
                <a:spcPts val="600"/>
              </a:spcAft>
              <a:buClr>
                <a:srgbClr val="FC2356"/>
              </a:buClr>
              <a:buSzTx/>
              <a:buFont typeface="Wingdings" panose="05000000000000000000" pitchFamily="2" charset="2"/>
              <a:buNone/>
              <a:tabLst/>
              <a:defRPr/>
            </a:pPr>
            <a:r>
              <a:rPr lang="fr-FR" sz="1400" b="1" u="sng" dirty="0" smtClean="0"/>
              <a:t>Voir notre article du Blog </a:t>
            </a:r>
            <a:r>
              <a:rPr lang="fr-FR" sz="1400" dirty="0" smtClean="0"/>
              <a:t>: </a:t>
            </a:r>
            <a:r>
              <a:rPr lang="fr-FR" sz="1400" dirty="0" smtClean="0">
                <a:hlinkClick r:id="rId3"/>
              </a:rPr>
              <a:t>L’expérimentation audacieuse des contrats de performance énergétique</a:t>
            </a:r>
            <a:endParaRPr lang="fr-FR" sz="1400" u="sng" dirty="0" smtClean="0"/>
          </a:p>
          <a:p>
            <a:pPr marL="0" indent="0" algn="just" fontAlgn="base">
              <a:lnSpc>
                <a:spcPct val="100000"/>
              </a:lnSpc>
              <a:spcBef>
                <a:spcPts val="600"/>
              </a:spcBef>
              <a:spcAft>
                <a:spcPts val="600"/>
              </a:spcAft>
              <a:buClr>
                <a:srgbClr val="FC2356"/>
              </a:buClr>
              <a:buFont typeface="Wingdings" panose="05000000000000000000" pitchFamily="2" charset="2"/>
              <a:buNone/>
            </a:pPr>
            <a:endParaRPr lang="fr-FR" sz="1400"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12</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36227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13</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98457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14</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96292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15</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97829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16</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12195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17</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7654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18</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6781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19</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56366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r>
              <a:rPr lang="fr-FR" dirty="0" smtClean="0"/>
              <a:t>annoncé par le plan interministériel pour l'égalité entre les femmes et les hommes (2023-2027)</a:t>
            </a:r>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20</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66859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r>
              <a:rPr lang="fr-FR" dirty="0" smtClean="0"/>
              <a:t>annoncé par le plan interministériel pour l'égalité entre les femmes et les hommes (2023-2027)</a:t>
            </a:r>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21</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46231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22</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08226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23</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44727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24</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31956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r>
              <a:rPr lang="fr-FR" b="1" u="sng" dirty="0" smtClean="0"/>
              <a:t>Article R2191-7 alinéa 3 et</a:t>
            </a:r>
            <a:r>
              <a:rPr lang="fr-FR" b="1" u="sng" baseline="0" dirty="0" smtClean="0"/>
              <a:t> s.</a:t>
            </a:r>
          </a:p>
          <a:p>
            <a:r>
              <a:rPr lang="fr-FR" dirty="0" smtClean="0"/>
              <a:t>Lorsque le titulaire du marché public ou son sous-traitant admis au paiement direct est une petite ou moyenne entreprise mentionnée à l'article </a:t>
            </a:r>
            <a:r>
              <a:rPr lang="fr-FR" dirty="0" smtClean="0">
                <a:hlinkClick r:id="rId3"/>
              </a:rPr>
              <a:t>R. 2151-13</a:t>
            </a:r>
            <a:r>
              <a:rPr lang="fr-FR" dirty="0" smtClean="0"/>
              <a:t>, le taux minimal de l'avance est porté à :</a:t>
            </a:r>
          </a:p>
          <a:p>
            <a:r>
              <a:rPr lang="fr-FR" dirty="0" smtClean="0"/>
              <a:t>1° 30 % pour les marchés publics passés par l'</a:t>
            </a:r>
            <a:r>
              <a:rPr lang="fr-FR" dirty="0" err="1" smtClean="0"/>
              <a:t>Etat</a:t>
            </a:r>
            <a:r>
              <a:rPr lang="fr-FR" dirty="0" smtClean="0"/>
              <a:t> ;</a:t>
            </a:r>
          </a:p>
          <a:p>
            <a:r>
              <a:rPr lang="fr-FR" dirty="0" smtClean="0"/>
              <a:t>2° 10 % pour les marchés publics passés par les établissements publics administratifs de l'</a:t>
            </a:r>
            <a:r>
              <a:rPr lang="fr-FR" dirty="0" err="1" smtClean="0"/>
              <a:t>Etat</a:t>
            </a:r>
            <a:r>
              <a:rPr lang="fr-FR" dirty="0" smtClean="0"/>
              <a:t>, autres que les établissements publics de santé, dont les dépenses de fonctionnement constatées dans le compte financier au titre de l'avant-dernier exercice clos sont supérieures à 60 millions d'euros ;</a:t>
            </a:r>
          </a:p>
          <a:p>
            <a:r>
              <a:rPr lang="fr-FR" dirty="0" smtClean="0"/>
              <a:t>3° 10 % pour les marchés publics passés par les collectivités territoriales, leurs établissements publics et leurs groupements, dont les dépenses réelles de fonctionnement constatées dans le compte de gestion du budget principal au titre de l'avant-dernier exercice clos sont supérieures à 60 millions d'euros.</a:t>
            </a:r>
          </a:p>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25</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133757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r>
              <a:rPr lang="fr-FR" b="1" u="sng" dirty="0" smtClean="0"/>
              <a:t>Article R2191-7 alinéa 3 et</a:t>
            </a:r>
            <a:r>
              <a:rPr lang="fr-FR" b="1" u="sng" baseline="0" dirty="0" smtClean="0"/>
              <a:t> s.</a:t>
            </a:r>
          </a:p>
          <a:p>
            <a:r>
              <a:rPr lang="fr-FR" dirty="0" smtClean="0"/>
              <a:t>Lorsque le titulaire du marché public ou son sous-traitant admis au paiement direct est une petite ou moyenne entreprise mentionnée à l'article </a:t>
            </a:r>
            <a:r>
              <a:rPr lang="fr-FR" dirty="0" smtClean="0">
                <a:hlinkClick r:id="rId3"/>
              </a:rPr>
              <a:t>R. 2151-13</a:t>
            </a:r>
            <a:r>
              <a:rPr lang="fr-FR" dirty="0" smtClean="0"/>
              <a:t>, le taux minimal de l'avance est porté à :</a:t>
            </a:r>
          </a:p>
          <a:p>
            <a:r>
              <a:rPr lang="fr-FR" dirty="0" smtClean="0"/>
              <a:t>1° 30 % pour les marchés publics passés par l'</a:t>
            </a:r>
            <a:r>
              <a:rPr lang="fr-FR" dirty="0" err="1" smtClean="0"/>
              <a:t>Etat</a:t>
            </a:r>
            <a:r>
              <a:rPr lang="fr-FR" dirty="0" smtClean="0"/>
              <a:t> ;</a:t>
            </a:r>
          </a:p>
          <a:p>
            <a:r>
              <a:rPr lang="fr-FR" dirty="0" smtClean="0"/>
              <a:t>2° 10 % pour les marchés publics passés par les établissements publics administratifs de l'</a:t>
            </a:r>
            <a:r>
              <a:rPr lang="fr-FR" dirty="0" err="1" smtClean="0"/>
              <a:t>Etat</a:t>
            </a:r>
            <a:r>
              <a:rPr lang="fr-FR" dirty="0" smtClean="0"/>
              <a:t>, autres que les établissements publics de santé, dont les dépenses de fonctionnement constatées dans le compte financier au titre de l'avant-dernier exercice clos sont supérieures à 60 millions d'euros ;</a:t>
            </a:r>
          </a:p>
          <a:p>
            <a:r>
              <a:rPr lang="fr-FR" dirty="0" smtClean="0"/>
              <a:t>3° 10 % pour les marchés publics passés par les collectivités territoriales, leurs établissements publics et leurs groupements, dont les dépenses réelles de fonctionnement constatées dans le compte de gestion du budget principal au titre de l'avant-dernier exercice clos sont supérieures à 60 millions d'euros.</a:t>
            </a:r>
          </a:p>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26</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02033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27</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11158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28</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24441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29</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25728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30</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139712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r>
              <a:rPr lang="fr-FR" baseline="0" dirty="0" smtClean="0"/>
              <a:t>Confirmé par le juge du fond dans une autre affaire : </a:t>
            </a:r>
            <a:r>
              <a:rPr lang="fr-FR" sz="1200" u="sng" kern="1200" dirty="0" smtClean="0">
                <a:solidFill>
                  <a:schemeClr val="tx1"/>
                </a:solidFill>
                <a:effectLst/>
                <a:latin typeface="Arial" charset="0"/>
                <a:ea typeface="+mn-ea"/>
                <a:cs typeface="+mn-cs"/>
                <a:hlinkClick r:id="rId3"/>
              </a:rPr>
              <a:t>CAA de DOUAI, 2ème chambre, 26/03/2024, 22DA01355</a:t>
            </a:r>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31</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30350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32</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77972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33</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73528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3F61071-D16F-46AA-9FC1-643FD5683A14}" type="slidenum">
              <a:rPr kumimoji="0" lang="fr-FR"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34</a:t>
            </a:fld>
            <a:endParaRPr kumimoji="0" lang="fr-FR" sz="1300" b="0" i="0" u="none" strike="noStrike" kern="1200" cap="none" spc="0" normalizeH="0" baseline="0" noProof="0" dirty="0" smtClean="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069474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xfrm>
            <a:off x="139700" y="768350"/>
            <a:ext cx="6819900" cy="3836988"/>
          </a:xfrm>
          <a:ln/>
        </p:spPr>
      </p:sp>
      <p:sp>
        <p:nvSpPr>
          <p:cNvPr id="39939" name="Espace réservé des commentaires 2"/>
          <p:cNvSpPr>
            <a:spLocks noGrp="1"/>
          </p:cNvSpPr>
          <p:nvPr>
            <p:ph type="body" idx="1"/>
          </p:nvPr>
        </p:nvSpPr>
        <p:spPr>
          <a:noFill/>
        </p:spPr>
        <p:txBody>
          <a:bodyPr/>
          <a:lstStyle/>
          <a:p>
            <a:endParaRPr lang="fr-FR" dirty="0" smtClean="0"/>
          </a:p>
        </p:txBody>
      </p:sp>
      <p:sp>
        <p:nvSpPr>
          <p:cNvPr id="39940" name="Espace réservé du numéro de diapositive 3"/>
          <p:cNvSpPr>
            <a:spLocks noGrp="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3F61071-D16F-46AA-9FC1-643FD5683A14}" type="slidenum">
              <a:rPr lang="fr-FR" smtClean="0"/>
              <a:pPr eaLnBrk="1" hangingPunct="1"/>
              <a:t>35</a:t>
            </a:fld>
            <a:endParaRPr lang="fr-FR" dirty="0" smtClean="0"/>
          </a:p>
        </p:txBody>
      </p:sp>
    </p:spTree>
    <p:extLst>
      <p:ext uri="{BB962C8B-B14F-4D97-AF65-F5344CB8AC3E}">
        <p14:creationId xmlns:p14="http://schemas.microsoft.com/office/powerpoint/2010/main" val="3052501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F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fr-FR"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fr-FR"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A70F852F-72AC-4702-9657-C60DC3217C50}" type="slidenum">
              <a:rPr lang="fr-FR"/>
              <a:pPr>
                <a:defRPr/>
              </a:pPr>
              <a:t>‹N°›</a:t>
            </a:fld>
            <a:endParaRPr lang="fr-FR" dirty="0"/>
          </a:p>
        </p:txBody>
      </p:sp>
    </p:spTree>
    <p:extLst>
      <p:ext uri="{BB962C8B-B14F-4D97-AF65-F5344CB8AC3E}">
        <p14:creationId xmlns:p14="http://schemas.microsoft.com/office/powerpoint/2010/main" val="1333319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2232590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39465918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98919867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3014914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5529540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9339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106676715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smtClean="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8535328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39222169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5507923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609600" y="274639"/>
            <a:ext cx="10972800" cy="58515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1943289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Rectangle 3"/>
          <p:cNvSpPr>
            <a:spLocks noGrp="1" noChangeArrowheads="1"/>
          </p:cNvSpPr>
          <p:nvPr>
            <p:ph type="body" idx="1"/>
          </p:nvPr>
        </p:nvSpPr>
        <p:spPr bwMode="auto">
          <a:xfrm>
            <a:off x="609600" y="1600201"/>
            <a:ext cx="10972800" cy="5048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eur-lex.europa.eu/eli/reg/2022/1031/oj?locale=fr"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s://eur-lex.europa.eu/legal-content/FR/TXT/?uri=celex%3A32022R256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legifrance.gouv.fr/jorf/id/JORFTEXT000046850496"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hyperlink" Target="https://www.legifrance.gouv.fr/jorf/id/JORFTEXT000045733739"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unsplash.com/" TargetMode="External"/><Relationship Id="rId4" Type="http://schemas.openxmlformats.org/officeDocument/2006/relationships/hyperlink" Target="mailto:info@sis-fra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2781300"/>
            <a:ext cx="12192000" cy="4076700"/>
          </a:xfrm>
          <a:prstGeom prst="rect">
            <a:avLst/>
          </a:prstGeom>
          <a:solidFill>
            <a:srgbClr val="E3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pic>
        <p:nvPicPr>
          <p:cNvPr id="2051" name="Image 3" descr="vagu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44463"/>
            <a:ext cx="12192000"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28063" y="2713037"/>
            <a:ext cx="23050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AutoShape 2" descr="data:image/jpeg;base64,/9j/4AAQSkZJRgABAQAAAQABAAD/2wCEAAkGBhQSEBQUEhQUFBUUFR4XFBUWFhcVFRsUIBgXHCIbFB0XHCYeFyEkGhcUHy8sIycpLCwsHB4xNjIqNSYrLCkBCQoKDgwOGg8PGiwkHyIpLCwsLSwtMC00NCwsLy8pLCksMCkpKSwsKSwsLyksLCwtKSwsKSwsKSosLCwsKSksLP/AABEIAHgAkAMBIgACEQEDEQH/xAAcAAACAgMBAQAAAAAAAAAAAAAABwUGAQMIBAL/xABGEAACAQMCAwUFBAQJDQAAAAABAgMABBESIQUGMQcTIkFRFDJhcYEjQnKRUqKxwTNDU4KSk6GywxUWFyREVFVilNHS0+H/xAAaAQACAwEBAAAAAAAAAAAAAAAAAgEDBAUG/8QAJhEAAgIBBAMAAQUBAAAAAAAAAAECEQMEEiExE0FRIjJhcaGxFP/aAAwDAQACEQMRAD8AeNFFFABRRRQAVF8y8dWztpJ3+4PCN93Oyjbpk4qUqL5i5divYDDNq05yCpwVbyI8j188igWV09vYreFds9wrk3EaSIegT7Nl+ROQ31/OmbwbmL2qzFxDGSWVtMZZQxZSRpJ6DJH9tJztC5ShsZVEMurWP4InLqAB4nOfMnbb1rbyKeJiOQ2ADIWCvq0FQ+M+EOdjhvL1qtNp0zm48+SE3CfP8Fy5f7YInOi8QwPkjUoLR9ejfeUjp0x8ulXE8yQG2kuUkEkUasWZDq90bgfGkvP2bcSZmdocsxLMe8j3YnJPXzJNVVZWXIBZeoIBI+Bzj6ijc0R/15cfE0dAcoc+Q34IUGOVd2iYgnH6Ske8PL4elWauWreQq6kFlIIwU94b/d6b+ldQWsmpFJBBKgkNgMNujY2BpouzTpc7yp32jbRRRTGwKKKKACiiigDFFFFABRVX5m7RLWyZkcs8o/i0G+4yNROwHTzpYcwdqd3c5WM+zp6Rk6yP+Zzv+WKVySM2XU48fDfI6uMcVS2heWRlVVHVjgE+Q6HqcDoaTHMHavd3GVixbofJDmTHxfy/mgV6+A9p0zyCG7jFzHIFj0BF1FsgZwdmJzk/IYxUr2o8rWMMffL9hM+yRxr4HI3OVGAvxPT4E1DdrgzZcsssN2N0l2KyRySSxJJ3JJySfUk9a6D7POD+z8OhUjDOO8f8T77/ACGkfSkfyvwn2m8gh8ncavwDdv1QR9a6TUYqIIXQQ7mzOK597RuDezcRlAGFkPep8mznH84NXQdLbto4NqgiuAN4m0P+Bun5MB/SNNJcGnWY92O/gn6uXCu1i9hCqxSZV/lF8ZHxZSD9Tn61TaKrTo4sMkofpY3rPtthIHe28qnz0srjz3GcE+XlVp5f57tbtCyPoKnBWUqjeW4BO43G4rnispEWYKoLEnAAGSSegA9c1KkzXDXZE+eTqes1XOQeGSQWMazFu8Yl31klgzEnByTuBirFVp2Iu0mFFFZoGMUGiigDnLnZpP8AKFx3rFmEhALac6B7vu7dMVCVae0Dld7W6dhHpgdsoyhtGTk6SWJOrrn+yqtVLPOZk1N2FbLi5eQ6nZnOMZZixx6ZY5rXRUFdjK7FeD6pprgjaNRGn4m3bHyUKP51N6qz2c8H9n4dCpGGkHev823GfkukVY5pAqlicAAkn4AZP9lXRVI9Bp4bMaR91H8f4ULm2lhP8YhUH0bGx+jYNV/sz5iN3bylj4lnc/HQ5Lr+QYj6VcKOyyLWSN+mcsyRlSVYYKkgj0IOCPzBr5q2dqHB+44jIQMLMBKvzOzfrAn61U6pZ53JDZJxCiig0CDA7G1DX0jOWLrCSud+rKCSSc56fmadFIjhnKF7aX1s6xM47xGWSIF0KEjOTtjwk9cfWnuKtidzR2obZLoKKKzTGw8XFuLR20LTSkhEGSQCx+QApbTdtv23gt8w4xu+JSfUYyo+W/zr19rPM11blIoiEimQ5cDLkg4ZcnZRgr033NKGklI5mq1Moy2w9EpzHx97ud5HZ9JYlEZy4QHyXoB9BUXRRVZzJScnbCpPlrhPtN3DD5O4DfgG7fqg1GUyexbg+qea4I2jURp+Jtzj5KB/SqUrZZghvyJDeVcDAqt9o3Eu54bOR7zr3a/Nzp/YWqy1TxzU78YS2Q/Yd0+TpHimU76W64X3fmDVrO9kaqvvBQOybjyW11IkzrHHLH1dgq61ORktsNi4pwxcdt292eFvlIh/YapPFucbgG/kX2YwWbqi95GxLucZQMHxkeuPMbVm54jHJdJH7HZ6fZBczmWIFoxgnScDf7vlULgzYX447bs19sNnHLapMrIWhffDKSY2wD574YIfzpPDfpvTZsuIxrbQ3kvDbJIJCSzKuXRQG30mPB1FdI36sKsHDeJ3AWCQWkKR3DhQiZEkSEEh5SF0nwjcADBI3pWrKMuFZpbroRsfD5W92OQ/KNz+wVqkjKkhgQR1BBB+oO4p3cA5ivruNJU9mCNPoKhH1mBXCtIpaTH0weoqmcz8Dm4lxS89n0EwBV0s2kkDC4XO2x1df31G0zz0yUU4tsr/AAfni8tT9nMxGPck+0TYYGA3TYAbEU/uC3pmt4ZG0kyRqxK505KgnTnfFJmDsgv2O4hT4mTP90GnPwWwMFvFEzajHGqFgMAkADIHlTRv2bNHHJG1O6PZRWaxTnQFp2xWM8qx93BqihVpHmBGV8iuM7DAU+efoaUVdJ8z8vre27QM7xhiCSmM7HODnYg0m+O9mV3DMVhieaMsAjjSSdurAHw+dVyRydZgk5bkrKhRVnvuzW/iUsYNYG57tg56+g3PrsK13nZ/eQ27XEsaxxquptTjWNwMFR5nNLTMXhyL0yuV0B2bcH9n4dCCMNIO9f5tuP1dIpIcucKNzdww/wAo4Dfg6t+qDXSyKAABsB0HwpoI3aCHLmRPM/EnhgPdI7SOQiFEaTSScF2C+SjLfHAHnVHu+GyWPELZl7+4SC3kGoQE4JDFVJiXxFmOSTvk5PWmfUFzRYyTmCKPIUyFpHwSqqsb41YYE5crjfy3p2b8sL5F3wXhJgl4fNcRuyzmV7kPG7KkxbKu6sMIRkDOPKtfEuLBoeIz6tMl5OttCGypEC4yxz0UqQT9Knrvh11HHpQXLaZ5CpJk1dwoAyxVgXZ3IZRtkLjbJzsDXOiYrJcd4rFogwlBaOIdHDLozIIQdv5VvUUtGXZSohePWdv7K0dtK88Uc1u1w4YyIkA1LoBydgdchA2GqpTmPnFvaZ1t5tcEdociNQ6G4YFUVWUHfxKcZ+6a23XEZz7RiSZGwiRrl/C7d3qJAQjSvenfP8X02NSfL7ye2AZlaIxlh/CKI3GAVYOqiRWL6lb3vCfIVIyXNLiyN5CW3g7gRiRpTbf6wxDiOMLlz7641FmAwv6OfLeA7Mua4kvLkzlUNy2tZG231M2ksdlGDn5j5Uxudr7ueH3L+fdMB82Gkf3q5yxUN0U6ifhlFL0dUK4IyDkHoR6VA8X57srZ9Es6hwcFVBdh+IKDj60koudbtbVrYSsYzjBJOtQMeFGByBt0+dQdDmTPX8fijqaOQMAR0IyPLY/OvukpyV2pNap3VyHmjHuMDl0GPd8Xvjpjfam7wfjEdzCssRyrAHqCQSM4bBOCPMUydmzDnjlXHZ7qMUUVJeYxXzLEGUqwBBGCDuCD6191hjtQAu+TeVIouLXbxajHAAi6t8SuAzAH0VcDf9KmLVF5ea/to3BsQ7yyvLI/tMa5Zmz0weg0r9Klf8uX/wDw4f8AVR/+NQjPicYRqv6MdovGWtuHytGxWRyI4yvvBmPUfHGqkgears/7Vcf1r/8AenK9rd3d1ame2EENu7Sn7ZJC0mkqmygYwSTVD587NGtQ08BLw9XDEa0yf1l3A9fXPWllZl1UckvzjdIrMfOF6vS6n/rCf21Pcpc43U15DDPdziORtGQUBDEHTuVP3sD61UuH8PknkWOJC7t0Udf/AJUpFynfJ9qLaYd0wOdByGDeQ6tgjyBpFZhxzyWny0PIcuyf77d/nF/66w/LBPvXV4flKF/uKKov+nDHW038/tsf4dZXtwz0tM/KbP8Ah1ZaOp58P3/Slce49egzWlxPJIqvpZXwclW2IOM74BqAqY5t44t3dNOIjCWADqW1eIDGfdGNgPLyqHqtnHyu5Pmwr6MZ06sHTnGrB06sZxnpnG+K+QM10DyNy2kHD4keManAlkVxn7U4O4bOkjCj6UJWW6fA8zaEeOW7rTq9mn09c90+MflTD7GeX5FaW5cMqMuiPORq3yWx5gYAB+JpqYrOKsUaOli0ccclKwooqvcV55toJWibvXdADIIonlEYPQyFR4aY2OSj2WGioPi3OMFuyI3ePI66xFFG8kmj9JlUZUfOtcnPNqLT2rWTEG0HCsWV840svUHNRYu+P0sFFRSczQM8CK+Tco0kRAOkooBJJ8tiOtebhPOcFzKUiEpGGIkMTiJgpwSrkYO9TZO+P0nqwRVf4Pzzb3TqkQnOvOljDIse2fvkafL1rdb84W7pC6s2J5jDH4SMyDVkH0HhO9RZCnF+zTwrkS1t7h7iND3jMWBY5CE9e7H3c5Px3qwYoqt3PaBbJIyDvpNDaHeOF5I1fONLMoxnO21HQfjBfCT/AM27bUzdxEWdw7EopJcdGOR1r0W/C4o3Z0jjRn95lRVY/iIGTUBzPzoLeVYUBMp0u/2MsoWEkgkCIZJyMYJA+Ne2bnC3SaCF2ZZLhA8YZCBhs4DE+6cjGD50cC7oWebjnIVrcRTKsSRPLuZVQatedWfz6+uTS/sexe4MhEssaRg7MuWZh6gHGn6n86ZF3zjbxpcOxbFtII5cISdZ04C/pe8OleLhPOym1lnuQydyQXAhmQBWOAF7wAyH1IA+VQ0inJiwzlyZ4D2b2dqVdYzJIpyJJDqIPqB7o+gq01DcG5rgunaOMurooZkkjeJ9J6MA4GRW7hfMUNxJNHE+poH0SDBGDv09RkEbeYNTwXw2RVRJOivDwnjMdyjNESQsjRnII8anB6/GvdUjp30FUaJbqxuLvRaPdLcy99G8bopDFQNEuo5UDGxGaKKgWUdxsuobm2v3u1tnnS4hRWWNk72N18vEQGU58j5VFz8sXL2sztDiS5vopzACraIldM6j0J0gk0UUUI8SZt4dypcW/FIgqF7OITNE2R4BKuTGcnOAw2+Br65V4Zcx3QEcFxbWoR+9hmlSSPWfd9nwSR6ny/eUUUQsKXR5+QOD3Nu8KywXq4DBiZ0NsM5Oe7Bz6fXesQcDuorSyxbu7wXskrxhkDaCZcHJON9QrFFFAsKSqxgcLu3liDSRNCxzmNyrMMHzKkjfrS5m4XfQWj2cUFxrWV3hubeRERgxYjvskMPe3HwFFFFDyx7vZ6eYuB3JvVlEV26+ypGzW0yRP3gJJDMx3H78V6+L8pyXlyhkjdENgEDsQzx3AfUuSDuw6kjrvRRRQvhXNkUvLt8/D75ZoT381xG4ClfHp7sFl3wPdJ8q9k3CLiTht7CIbzW4TQLmdJix1biMg+HAGTnrms0VFEeBffVG6w4Nc2kt66xzXEphUWszuGJG32TZIAKv4s43A/PRy5yneWNzbSEJIjoYrjuwVYAkvrlLHxkOcZHlRRU0HhXH7ElyZ7Tbs8ElpKEe5lk77VHoCs7MMjVq9PLzq60UUIthHaqP/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9" name="ZoneTexte 7"/>
          <p:cNvSpPr txBox="1">
            <a:spLocks noChangeArrowheads="1"/>
          </p:cNvSpPr>
          <p:nvPr/>
        </p:nvSpPr>
        <p:spPr bwMode="auto">
          <a:xfrm>
            <a:off x="5046580" y="4901206"/>
            <a:ext cx="5886533"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fr-FR" sz="4000" dirty="0" smtClean="0">
                <a:latin typeface="Century Gothic" pitchFamily="34" charset="0"/>
              </a:rPr>
              <a:t>Actualité</a:t>
            </a:r>
            <a:r>
              <a:rPr lang="fr-FR" sz="4600" b="1" dirty="0" smtClean="0">
                <a:solidFill>
                  <a:srgbClr val="FF9900"/>
                </a:solidFill>
                <a:latin typeface="Segoe UI Light" panose="020B0502040204020203" pitchFamily="34" charset="0"/>
                <a:cs typeface="Segoe UI Light" panose="020B0502040204020203" pitchFamily="34" charset="0"/>
              </a:rPr>
              <a:t> </a:t>
            </a:r>
            <a:r>
              <a:rPr lang="fr-FR" sz="4600" b="1" dirty="0" smtClean="0">
                <a:solidFill>
                  <a:srgbClr val="FF9900"/>
                </a:solidFill>
                <a:latin typeface="Segoe Print" panose="02000600000000000000" pitchFamily="2" charset="0"/>
              </a:rPr>
              <a:t>juridique</a:t>
            </a:r>
            <a:endParaRPr lang="fr-FR" sz="700" b="1" dirty="0" smtClean="0">
              <a:latin typeface="Century Gothic" pitchFamily="34" charset="0"/>
            </a:endParaRPr>
          </a:p>
          <a:p>
            <a:pPr algn="r" eaLnBrk="1" hangingPunct="1"/>
            <a:r>
              <a:rPr lang="fr-FR" dirty="0" smtClean="0">
                <a:latin typeface="Century Gothic" pitchFamily="34" charset="0"/>
              </a:rPr>
              <a:t>Club utilisateurs SIS Marchés </a:t>
            </a:r>
          </a:p>
          <a:p>
            <a:pPr algn="r" eaLnBrk="1" hangingPunct="1"/>
            <a:r>
              <a:rPr lang="fr-FR" sz="1550" dirty="0" smtClean="0">
                <a:latin typeface="Century Gothic" pitchFamily="34" charset="0"/>
              </a:rPr>
              <a:t>Web conférence du 20/06/2024</a:t>
            </a:r>
          </a:p>
        </p:txBody>
      </p:sp>
      <p:pic>
        <p:nvPicPr>
          <p:cNvPr id="1028" name="Picture 4" descr="Ach@t Solutions | Gestion des achats &amp; marchés publics"/>
          <p:cNvPicPr>
            <a:picLocks noChangeAspect="1" noChangeArrowheads="1"/>
          </p:cNvPicPr>
          <p:nvPr/>
        </p:nvPicPr>
        <p:blipFill rotWithShape="1">
          <a:blip r:embed="rId5">
            <a:extLst>
              <a:ext uri="{28A0092B-C50C-407E-A947-70E740481C1C}">
                <a14:useLocalDpi xmlns:a14="http://schemas.microsoft.com/office/drawing/2010/main" val="0"/>
              </a:ext>
            </a:extLst>
          </a:blip>
          <a:srcRect t="18125" b="17757"/>
          <a:stretch/>
        </p:blipFill>
        <p:spPr bwMode="auto">
          <a:xfrm>
            <a:off x="674707" y="6007649"/>
            <a:ext cx="2271823" cy="5164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b="16439"/>
          <a:stretch/>
        </p:blipFill>
        <p:spPr>
          <a:xfrm>
            <a:off x="0" y="-1"/>
            <a:ext cx="12192000" cy="6858001"/>
          </a:xfrm>
          <a:prstGeom prst="rect">
            <a:avLst/>
          </a:prstGeom>
        </p:spPr>
      </p:pic>
      <p:sp>
        <p:nvSpPr>
          <p:cNvPr id="20" name="Titre 1"/>
          <p:cNvSpPr txBox="1">
            <a:spLocks/>
          </p:cNvSpPr>
          <p:nvPr/>
        </p:nvSpPr>
        <p:spPr>
          <a:xfrm>
            <a:off x="6766560" y="462643"/>
            <a:ext cx="5167169" cy="971698"/>
          </a:xfrm>
          <a:prstGeom prst="rect">
            <a:avLst/>
          </a:prstGeom>
          <a:solidFill>
            <a:srgbClr val="FFCC00">
              <a:alpha val="93000"/>
            </a:srgbClr>
          </a:solidFill>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fr-FR" sz="3600" spc="300" dirty="0">
                <a:solidFill>
                  <a:schemeClr val="bg1"/>
                </a:solidFill>
                <a:latin typeface="Segoe UI" panose="020B0502040204020203" pitchFamily="34" charset="0"/>
                <a:ea typeface="Segoe UI" panose="020B0502040204020203" pitchFamily="34" charset="0"/>
                <a:cs typeface="Segoe UI" panose="020B0502040204020203" pitchFamily="34" charset="0"/>
              </a:rPr>
              <a:t>CLUB UTILISATEURS</a:t>
            </a:r>
          </a:p>
        </p:txBody>
      </p:sp>
      <p:sp>
        <p:nvSpPr>
          <p:cNvPr id="23" name="Titre 1"/>
          <p:cNvSpPr txBox="1">
            <a:spLocks/>
          </p:cNvSpPr>
          <p:nvPr/>
        </p:nvSpPr>
        <p:spPr>
          <a:xfrm>
            <a:off x="1546739" y="2417908"/>
            <a:ext cx="10386990" cy="3456524"/>
          </a:xfrm>
          <a:prstGeom prst="rect">
            <a:avLst/>
          </a:prstGeom>
          <a:solidFill>
            <a:srgbClr val="0E1E20">
              <a:alpha val="76863"/>
            </a:srgbClr>
          </a:solidFill>
          <a:effectLst/>
        </p:spPr>
        <p:txBody>
          <a:bodyPr vert="horz" lIns="91440" tIns="45720" rIns="91440" bIns="4572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Bef>
                <a:spcPts val="800"/>
              </a:spcBef>
              <a:spcAft>
                <a:spcPts val="8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smtClean="0">
                <a:solidFill>
                  <a:srgbClr val="FFCC00"/>
                </a:solidFill>
                <a:latin typeface="Segoe UI" panose="020B0502040204020203" pitchFamily="34" charset="0"/>
                <a:ea typeface="Segoe UI" panose="020B0502040204020203" pitchFamily="34" charset="0"/>
                <a:cs typeface="Segoe UI" panose="020B0502040204020203" pitchFamily="34" charset="0"/>
              </a:rPr>
              <a:t>20 JUIN 			Actualité juridique</a:t>
            </a:r>
          </a:p>
          <a:p>
            <a:pPr algn="l" fontAlgn="auto">
              <a:spcBef>
                <a:spcPts val="800"/>
              </a:spcBef>
              <a:spcAft>
                <a:spcPts val="8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04 juillet		optimisations ergonomiques</a:t>
            </a:r>
          </a:p>
          <a:p>
            <a:pPr algn="l" fontAlgn="auto">
              <a:spcBef>
                <a:spcPts val="800"/>
              </a:spcBef>
              <a:spcAft>
                <a:spcPts val="8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24 Septembre		ADMINISTRATION FONCTIONNELLE</a:t>
            </a:r>
          </a:p>
          <a:p>
            <a:pPr algn="l" fontAlgn="auto">
              <a:spcBef>
                <a:spcPts val="800"/>
              </a:spcBef>
              <a:spcAft>
                <a:spcPts val="8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04 Octobre		PLENIÈRE (PARIS)</a:t>
            </a:r>
          </a:p>
          <a:p>
            <a:pPr algn="l" fontAlgn="auto">
              <a:spcBef>
                <a:spcPts val="800"/>
              </a:spcBef>
              <a:spcAft>
                <a:spcPts val="8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19 Décembre	</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BILAN 2024 &amp; PERSPECTIVE 2025</a:t>
            </a:r>
            <a:endPar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pic>
        <p:nvPicPr>
          <p:cNvPr id="11"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4252" y="254183"/>
            <a:ext cx="1094815" cy="49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612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b="16439"/>
          <a:stretch/>
        </p:blipFill>
        <p:spPr>
          <a:xfrm>
            <a:off x="0" y="-1"/>
            <a:ext cx="12192000" cy="6858001"/>
          </a:xfrm>
          <a:prstGeom prst="rect">
            <a:avLst/>
          </a:prstGeom>
        </p:spPr>
      </p:pic>
      <p:sp>
        <p:nvSpPr>
          <p:cNvPr id="20" name="Titre 1"/>
          <p:cNvSpPr txBox="1">
            <a:spLocks/>
          </p:cNvSpPr>
          <p:nvPr/>
        </p:nvSpPr>
        <p:spPr>
          <a:xfrm>
            <a:off x="6766560" y="462643"/>
            <a:ext cx="5167169" cy="971698"/>
          </a:xfrm>
          <a:prstGeom prst="rect">
            <a:avLst/>
          </a:prstGeom>
          <a:solidFill>
            <a:srgbClr val="FFCC00">
              <a:alpha val="93000"/>
            </a:srgbClr>
          </a:solidFill>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fr-FR" sz="3600" spc="300"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INTERVENANTS</a:t>
            </a:r>
            <a:endParaRPr lang="fr-FR" sz="3600" spc="3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3" name="Titre 1"/>
          <p:cNvSpPr txBox="1">
            <a:spLocks/>
          </p:cNvSpPr>
          <p:nvPr/>
        </p:nvSpPr>
        <p:spPr>
          <a:xfrm>
            <a:off x="2783225" y="2983891"/>
            <a:ext cx="9150504" cy="2324559"/>
          </a:xfrm>
          <a:prstGeom prst="rect">
            <a:avLst/>
          </a:prstGeom>
          <a:solidFill>
            <a:srgbClr val="0E1E20">
              <a:alpha val="76863"/>
            </a:srgbClr>
          </a:solidFill>
          <a:effectLst/>
        </p:spPr>
        <p:txBody>
          <a:bodyPr vert="horz" lIns="91440" tIns="45720" rIns="91440" bIns="4572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fontAlgn="auto">
              <a:spcBef>
                <a:spcPts val="800"/>
              </a:spcBef>
              <a:spcAft>
                <a:spcPts val="8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3200" cap="all" spc="30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JUSTINE </a:t>
            </a:r>
            <a:r>
              <a:rPr lang="fr-FR" sz="3200" cap="all" spc="300" dirty="0">
                <a:solidFill>
                  <a:srgbClr val="FFFFFF"/>
                </a:solidFill>
                <a:latin typeface="Segoe UI" panose="020B0502040204020203" pitchFamily="34" charset="0"/>
                <a:ea typeface="Segoe UI" panose="020B0502040204020203" pitchFamily="34" charset="0"/>
                <a:cs typeface="Segoe UI" panose="020B0502040204020203" pitchFamily="34" charset="0"/>
              </a:rPr>
              <a:t>LAUER		</a:t>
            </a:r>
            <a:r>
              <a:rPr lang="fr-FR" sz="1800" spc="-150" dirty="0">
                <a:solidFill>
                  <a:srgbClr val="FFFFFF"/>
                </a:solidFill>
                <a:latin typeface="Segoe UI" panose="020B0502040204020203" pitchFamily="34" charset="0"/>
                <a:ea typeface="Segoe UI" panose="020B0502040204020203" pitchFamily="34" charset="0"/>
                <a:cs typeface="Segoe UI" panose="020B0502040204020203" pitchFamily="34" charset="0"/>
              </a:rPr>
              <a:t>Juriste consultante </a:t>
            </a:r>
            <a:r>
              <a:rPr lang="fr-FR" sz="1800" spc="-150" dirty="0" err="1">
                <a:solidFill>
                  <a:srgbClr val="FFFFFF"/>
                </a:solidFill>
                <a:latin typeface="Segoe UI" panose="020B0502040204020203" pitchFamily="34" charset="0"/>
                <a:ea typeface="Segoe UI" panose="020B0502040204020203" pitchFamily="34" charset="0"/>
                <a:cs typeface="Segoe UI" panose="020B0502040204020203" pitchFamily="34" charset="0"/>
              </a:rPr>
              <a:t>Ach@tsolutions</a:t>
            </a:r>
            <a:endParaRPr lang="fr-FR" sz="1800" spc="-150" dirty="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lvl="0" algn="l" fontAlgn="auto">
              <a:spcBef>
                <a:spcPts val="800"/>
              </a:spcBef>
              <a:spcAft>
                <a:spcPts val="8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3200" cap="all" spc="30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Bruno bourrec</a:t>
            </a:r>
            <a:r>
              <a:rPr lang="fr-FR" sz="3200" cap="all" spc="300" dirty="0">
                <a:solidFill>
                  <a:srgbClr val="FFFFFF"/>
                </a:solidFill>
                <a:latin typeface="Segoe UI" panose="020B0502040204020203" pitchFamily="34" charset="0"/>
                <a:ea typeface="Segoe UI" panose="020B0502040204020203" pitchFamily="34" charset="0"/>
                <a:cs typeface="Segoe UI" panose="020B0502040204020203" pitchFamily="34" charset="0"/>
              </a:rPr>
              <a:t>	</a:t>
            </a:r>
            <a:r>
              <a:rPr lang="fr-FR" sz="1800" spc="-15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Chef de projet Département de la GIRONDE</a:t>
            </a:r>
            <a:endParaRPr lang="fr-FR" sz="1800" spc="-150" dirty="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algn="l" fontAlgn="auto">
              <a:spcBef>
                <a:spcPts val="800"/>
              </a:spcBef>
              <a:spcAft>
                <a:spcPts val="8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3200" cap="all" spc="30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Raphael </a:t>
            </a:r>
            <a:r>
              <a:rPr lang="fr-FR" sz="3200" cap="all" spc="300" dirty="0">
                <a:solidFill>
                  <a:srgbClr val="FFFFFF"/>
                </a:solidFill>
                <a:latin typeface="Segoe UI" panose="020B0502040204020203" pitchFamily="34" charset="0"/>
                <a:ea typeface="Segoe UI" panose="020B0502040204020203" pitchFamily="34" charset="0"/>
                <a:cs typeface="Segoe UI" panose="020B0502040204020203" pitchFamily="34" charset="0"/>
              </a:rPr>
              <a:t>RAUX		</a:t>
            </a:r>
            <a:r>
              <a:rPr lang="fr-FR" sz="1800" spc="-150" dirty="0">
                <a:solidFill>
                  <a:srgbClr val="FFFFFF"/>
                </a:solidFill>
                <a:latin typeface="Segoe UI" panose="020B0502040204020203" pitchFamily="34" charset="0"/>
                <a:ea typeface="Segoe UI" panose="020B0502040204020203" pitchFamily="34" charset="0"/>
                <a:cs typeface="Segoe UI" panose="020B0502040204020203" pitchFamily="34" charset="0"/>
              </a:rPr>
              <a:t>Chef de produit  SIS </a:t>
            </a:r>
            <a:r>
              <a:rPr lang="fr-FR" sz="1800" spc="-150" dirty="0" smtClean="0">
                <a:solidFill>
                  <a:srgbClr val="FFFFFF"/>
                </a:solidFill>
                <a:latin typeface="Segoe UI" panose="020B0502040204020203" pitchFamily="34" charset="0"/>
                <a:ea typeface="Segoe UI" panose="020B0502040204020203" pitchFamily="34" charset="0"/>
                <a:cs typeface="Segoe UI" panose="020B0502040204020203" pitchFamily="34" charset="0"/>
              </a:rPr>
              <a:t>Marchés</a:t>
            </a:r>
            <a:endPar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pic>
        <p:nvPicPr>
          <p:cNvPr id="11"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4252" y="254183"/>
            <a:ext cx="1094815" cy="49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2286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82064"/>
          </a:xfrm>
          <a:prstGeom prst="rect">
            <a:avLst/>
          </a:prstGeom>
        </p:spPr>
      </p:pic>
      <p:sp>
        <p:nvSpPr>
          <p:cNvPr id="20" name="Titre 1"/>
          <p:cNvSpPr txBox="1">
            <a:spLocks/>
          </p:cNvSpPr>
          <p:nvPr/>
        </p:nvSpPr>
        <p:spPr>
          <a:xfrm>
            <a:off x="7361729" y="462643"/>
            <a:ext cx="4572000" cy="971698"/>
          </a:xfrm>
          <a:prstGeom prst="rect">
            <a:avLst/>
          </a:prstGeom>
          <a:solidFill>
            <a:srgbClr val="FFCC00">
              <a:alpha val="93000"/>
            </a:srgbClr>
          </a:solidFill>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fr-FR" sz="3600" spc="300" dirty="0">
                <a:solidFill>
                  <a:schemeClr val="bg1"/>
                </a:solidFill>
                <a:latin typeface="Segoe UI" panose="020B0502040204020203" pitchFamily="34" charset="0"/>
                <a:ea typeface="Segoe UI" panose="020B0502040204020203" pitchFamily="34" charset="0"/>
                <a:cs typeface="Segoe UI" panose="020B0502040204020203" pitchFamily="34" charset="0"/>
              </a:rPr>
              <a:t>ORDRE DU JOUR</a:t>
            </a:r>
          </a:p>
        </p:txBody>
      </p:sp>
      <p:sp>
        <p:nvSpPr>
          <p:cNvPr id="23" name="Titre 1"/>
          <p:cNvSpPr txBox="1">
            <a:spLocks/>
          </p:cNvSpPr>
          <p:nvPr/>
        </p:nvSpPr>
        <p:spPr>
          <a:xfrm>
            <a:off x="770023" y="2862469"/>
            <a:ext cx="11163706" cy="2973291"/>
          </a:xfrm>
          <a:prstGeom prst="rect">
            <a:avLst/>
          </a:prstGeom>
          <a:solidFill>
            <a:schemeClr val="accent5">
              <a:lumMod val="10000"/>
              <a:alpha val="93000"/>
            </a:schemeClr>
          </a:solidFill>
          <a:effectLst/>
        </p:spPr>
        <p:txBody>
          <a:bodyPr vert="horz" lIns="91440" tIns="45720" rIns="91440" bIns="4572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Bef>
                <a:spcPts val="600"/>
              </a:spcBef>
              <a:spcAft>
                <a:spcPts val="6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la commande publique à l’épreuve de la flambée des prix</a:t>
            </a:r>
          </a:p>
          <a:p>
            <a:pPr algn="r" fontAlgn="auto">
              <a:spcBef>
                <a:spcPts val="600"/>
              </a:spcBef>
              <a:spcAft>
                <a:spcPts val="6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la commande publique et le développement durable</a:t>
            </a:r>
          </a:p>
          <a:p>
            <a:pPr algn="r" fontAlgn="auto">
              <a:spcBef>
                <a:spcPts val="600"/>
              </a:spcBef>
              <a:spcAft>
                <a:spcPts val="600"/>
              </a:spcAft>
              <a:defRPr/>
            </a:pPr>
            <a:r>
              <a:rPr lang="fr-FR" sz="2800" cap="all" dirty="0">
                <a:solidFill>
                  <a:srgbClr val="FFC000"/>
                </a:solidFill>
                <a:latin typeface="Segoe UI" panose="020B0502040204020203" pitchFamily="34" charset="0"/>
                <a:ea typeface="Segoe UI" panose="020B0502040204020203" pitchFamily="34" charset="0"/>
                <a:cs typeface="Segoe UI" panose="020B0502040204020203" pitchFamily="34" charset="0"/>
              </a:rPr>
              <a:t>  #</a:t>
            </a:r>
            <a:r>
              <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rPr>
              <a:t>la commande publique à l’ère du « tout démat’ »</a:t>
            </a:r>
          </a:p>
          <a:p>
            <a:pPr algn="r" fontAlgn="auto">
              <a:spcBef>
                <a:spcPts val="600"/>
              </a:spcBef>
              <a:spcAft>
                <a:spcPts val="6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la coercition dans les contrats publics</a:t>
            </a:r>
            <a:endPar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gn="r" fontAlgn="auto">
              <a:spcBef>
                <a:spcPts val="600"/>
              </a:spcBef>
              <a:spcAft>
                <a:spcPts val="600"/>
              </a:spcAft>
              <a:defRPr/>
            </a:pPr>
            <a:r>
              <a:rPr lang="fr-FR" sz="2800" cap="all" dirty="0" smtClean="0">
                <a:solidFill>
                  <a:srgbClr val="FFC000"/>
                </a:solidFill>
                <a:latin typeface="Segoe UI" panose="020B0502040204020203" pitchFamily="34" charset="0"/>
                <a:ea typeface="Segoe UI" panose="020B0502040204020203" pitchFamily="34" charset="0"/>
                <a:cs typeface="Segoe UI" panose="020B0502040204020203" pitchFamily="34" charset="0"/>
              </a:rPr>
              <a:t>#</a:t>
            </a:r>
            <a:r>
              <a:rPr lang="fr-FR" sz="2800"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le reste de l’actu en bref !</a:t>
            </a:r>
            <a:endParaRPr lang="fr-FR" sz="2800" cap="all"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pic>
        <p:nvPicPr>
          <p:cNvPr id="11" name="Image 4" descr="logo_negatif_degrad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0272" y="278289"/>
            <a:ext cx="818600" cy="36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584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896100"/>
          </a:xfrm>
          <a:prstGeom prst="rect">
            <a:avLst/>
          </a:prstGeom>
        </p:spPr>
      </p:pic>
      <p:sp>
        <p:nvSpPr>
          <p:cNvPr id="7" name="Rectangle 6"/>
          <p:cNvSpPr/>
          <p:nvPr/>
        </p:nvSpPr>
        <p:spPr bwMode="auto">
          <a:xfrm>
            <a:off x="1135781" y="3522846"/>
            <a:ext cx="10700620" cy="15842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a:extLst/>
        </p:spPr>
        <p:txBody>
          <a:bodyPr vert="horz" wrap="square" lIns="91440" tIns="45720" rIns="91440" bIns="45720" numCol="1" rtlCol="0" anchor="ctr" anchorCtr="0" compatLnSpc="1">
            <a:prstTxWarp prst="textNoShape">
              <a:avLst/>
            </a:prstTxWarp>
          </a:bodyPr>
          <a:lstStyle/>
          <a:p>
            <a:pPr algn="r"/>
            <a:r>
              <a:rPr lang="fr-FR" sz="4400" dirty="0" smtClean="0">
                <a:solidFill>
                  <a:schemeClr val="bg1"/>
                </a:solidFill>
                <a:latin typeface="Century Gothic" panose="020B0502020202020204" pitchFamily="34" charset="0"/>
              </a:rPr>
              <a:t>#LA COMMANDE PUBLIQUE À L’ÉPREUVE DE LA FLAMBÉE DES PRIX</a:t>
            </a:r>
            <a:endParaRPr lang="fr-FR" sz="5400" dirty="0">
              <a:solidFill>
                <a:schemeClr val="bg1"/>
              </a:solidFill>
              <a:latin typeface="Century Gothic" panose="020B0502020202020204" pitchFamily="34" charset="0"/>
            </a:endParaRPr>
          </a:p>
        </p:txBody>
      </p:sp>
      <p:grpSp>
        <p:nvGrpSpPr>
          <p:cNvPr id="4" name="Groupe 3"/>
          <p:cNvGrpSpPr/>
          <p:nvPr/>
        </p:nvGrpSpPr>
        <p:grpSpPr>
          <a:xfrm>
            <a:off x="0" y="6478964"/>
            <a:ext cx="12192000" cy="406420"/>
            <a:chOff x="-1524000" y="1294388"/>
            <a:chExt cx="12192000" cy="406420"/>
          </a:xfrm>
        </p:grpSpPr>
        <p:sp>
          <p:nvSpPr>
            <p:cNvPr id="5" name="Rectangle 4"/>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1945248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noProof="0" dirty="0" smtClean="0">
                <a:solidFill>
                  <a:srgbClr val="FFFFFF"/>
                </a:solidFill>
                <a:latin typeface="Century Gothic" panose="020B0502020202020204" pitchFamily="34" charset="0"/>
              </a:rPr>
              <a:t>Nouveaux seuils 2024-2025</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FLAMBEE</a:t>
            </a:r>
            <a:r>
              <a:rPr kumimoji="0" lang="fr-FR" sz="2800" b="1"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DES PRIX</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
        <p:nvSpPr>
          <p:cNvPr id="10" name="Espace réservé du contenu 3"/>
          <p:cNvSpPr>
            <a:spLocks noGrp="1"/>
          </p:cNvSpPr>
          <p:nvPr>
            <p:ph idx="4294967295"/>
          </p:nvPr>
        </p:nvSpPr>
        <p:spPr>
          <a:xfrm>
            <a:off x="434645" y="1867277"/>
            <a:ext cx="2535204" cy="2980945"/>
          </a:xfrm>
          <a:prstGeom prst="rect">
            <a:avLst/>
          </a:prstGeom>
          <a:ln>
            <a:solidFill>
              <a:srgbClr val="FF9900"/>
            </a:solidFill>
            <a:prstDash val="dash"/>
          </a:ln>
        </p:spPr>
        <p:txBody>
          <a:bodyPr>
            <a:noAutofit/>
          </a:bodyPr>
          <a:lstStyle/>
          <a:p>
            <a:pPr marL="0" lvl="0" indent="0" algn="just" fontAlgn="base">
              <a:lnSpc>
                <a:spcPct val="100000"/>
              </a:lnSpc>
              <a:spcBef>
                <a:spcPts val="1200"/>
              </a:spcBef>
              <a:spcAft>
                <a:spcPts val="600"/>
              </a:spcAft>
              <a:buClr>
                <a:srgbClr val="FF0000"/>
              </a:buClr>
              <a:buNone/>
            </a:pPr>
            <a:r>
              <a:rPr lang="fr-FR" sz="1600" i="1" dirty="0" smtClean="0"/>
              <a:t>L’avis fixe </a:t>
            </a:r>
            <a:r>
              <a:rPr lang="fr-FR" sz="1600" i="1" dirty="0"/>
              <a:t>les </a:t>
            </a:r>
            <a:r>
              <a:rPr lang="fr-FR" sz="1600" b="1" i="1" dirty="0" smtClean="0"/>
              <a:t>nouveaux seuils européens </a:t>
            </a:r>
            <a:r>
              <a:rPr lang="fr-FR" sz="1600" i="1" dirty="0" smtClean="0"/>
              <a:t>de passation des marchés publics pour </a:t>
            </a:r>
            <a:r>
              <a:rPr lang="fr-FR" sz="1600" i="1" dirty="0"/>
              <a:t>la </a:t>
            </a:r>
            <a:r>
              <a:rPr lang="fr-FR" sz="1600" i="1" dirty="0" smtClean="0"/>
              <a:t>période 2024-2025, conformément aux </a:t>
            </a:r>
            <a:r>
              <a:rPr lang="fr-FR" sz="1600" i="1" dirty="0"/>
              <a:t>règlements </a:t>
            </a:r>
            <a:r>
              <a:rPr lang="fr-FR" sz="1600" i="1" dirty="0" smtClean="0"/>
              <a:t>européens </a:t>
            </a:r>
            <a:r>
              <a:rPr lang="fr-FR" sz="1600" i="1" dirty="0"/>
              <a:t>publiés au JOUE du </a:t>
            </a:r>
            <a:r>
              <a:rPr lang="fr-FR" sz="1600" i="1" dirty="0" smtClean="0"/>
              <a:t>7/12/2023.</a:t>
            </a:r>
            <a:endParaRPr lang="fr-FR" sz="1600" i="1" dirty="0"/>
          </a:p>
          <a:p>
            <a:pPr marL="0" lvl="0" indent="0" algn="just" fontAlgn="base">
              <a:lnSpc>
                <a:spcPct val="100000"/>
              </a:lnSpc>
              <a:spcBef>
                <a:spcPts val="1200"/>
              </a:spcBef>
              <a:spcAft>
                <a:spcPts val="600"/>
              </a:spcAft>
              <a:buClr>
                <a:srgbClr val="FF0000"/>
              </a:buClr>
              <a:buNone/>
            </a:pPr>
            <a:r>
              <a:rPr lang="fr-FR" sz="1600" b="1" dirty="0" smtClean="0"/>
              <a:t>Applicables à partir du 1/01/2024</a:t>
            </a:r>
          </a:p>
        </p:txBody>
      </p:sp>
      <p:grpSp>
        <p:nvGrpSpPr>
          <p:cNvPr id="11" name="Group 2"/>
          <p:cNvGrpSpPr>
            <a:grpSpLocks/>
          </p:cNvGrpSpPr>
          <p:nvPr/>
        </p:nvGrpSpPr>
        <p:grpSpPr bwMode="auto">
          <a:xfrm>
            <a:off x="6033955" y="1155599"/>
            <a:ext cx="5715964" cy="5105400"/>
            <a:chOff x="2112" y="768"/>
            <a:chExt cx="3504" cy="3216"/>
          </a:xfrm>
        </p:grpSpPr>
        <p:sp>
          <p:nvSpPr>
            <p:cNvPr id="12" name="Line 3"/>
            <p:cNvSpPr>
              <a:spLocks noChangeShapeType="1"/>
            </p:cNvSpPr>
            <p:nvPr/>
          </p:nvSpPr>
          <p:spPr bwMode="auto">
            <a:xfrm>
              <a:off x="3936" y="1008"/>
              <a:ext cx="0" cy="2976"/>
            </a:xfrm>
            <a:prstGeom prst="line">
              <a:avLst/>
            </a:prstGeom>
            <a:noFill/>
            <a:ln w="6350">
              <a:solidFill>
                <a:srgbClr val="B2B2B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600" b="1" i="1" smtClean="0">
                <a:solidFill>
                  <a:srgbClr val="969484"/>
                </a:solidFill>
                <a:latin typeface="Trebuchet MS" panose="020B0603020202020204" pitchFamily="34" charset="0"/>
                <a:cs typeface="Arial" pitchFamily="34" charset="0"/>
              </a:endParaRPr>
            </a:p>
          </p:txBody>
        </p:sp>
        <p:sp>
          <p:nvSpPr>
            <p:cNvPr id="13" name="Line 4"/>
            <p:cNvSpPr>
              <a:spLocks noChangeShapeType="1"/>
            </p:cNvSpPr>
            <p:nvPr/>
          </p:nvSpPr>
          <p:spPr bwMode="auto">
            <a:xfrm>
              <a:off x="2112" y="768"/>
              <a:ext cx="0" cy="3216"/>
            </a:xfrm>
            <a:prstGeom prst="line">
              <a:avLst/>
            </a:prstGeom>
            <a:noFill/>
            <a:ln w="6350">
              <a:solidFill>
                <a:srgbClr val="B2B2B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600" b="1" i="1" smtClean="0">
                <a:solidFill>
                  <a:srgbClr val="969484"/>
                </a:solidFill>
                <a:latin typeface="Trebuchet MS" panose="020B0603020202020204" pitchFamily="34" charset="0"/>
                <a:cs typeface="Arial" pitchFamily="34" charset="0"/>
              </a:endParaRPr>
            </a:p>
          </p:txBody>
        </p:sp>
        <p:sp>
          <p:nvSpPr>
            <p:cNvPr id="14" name="Line 5"/>
            <p:cNvSpPr>
              <a:spLocks noChangeShapeType="1"/>
            </p:cNvSpPr>
            <p:nvPr/>
          </p:nvSpPr>
          <p:spPr bwMode="auto">
            <a:xfrm>
              <a:off x="2112" y="1008"/>
              <a:ext cx="3504" cy="0"/>
            </a:xfrm>
            <a:prstGeom prst="line">
              <a:avLst/>
            </a:prstGeom>
            <a:noFill/>
            <a:ln w="6350">
              <a:solidFill>
                <a:srgbClr val="B2B2B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600" b="1" i="1" smtClean="0">
                <a:solidFill>
                  <a:srgbClr val="969484"/>
                </a:solidFill>
                <a:latin typeface="Trebuchet MS" panose="020B0603020202020204" pitchFamily="34" charset="0"/>
                <a:cs typeface="Arial" pitchFamily="34" charset="0"/>
              </a:endParaRPr>
            </a:p>
          </p:txBody>
        </p:sp>
        <p:sp>
          <p:nvSpPr>
            <p:cNvPr id="15" name="Line 6"/>
            <p:cNvSpPr>
              <a:spLocks noChangeShapeType="1"/>
            </p:cNvSpPr>
            <p:nvPr/>
          </p:nvSpPr>
          <p:spPr bwMode="auto">
            <a:xfrm>
              <a:off x="2112" y="1248"/>
              <a:ext cx="3504" cy="0"/>
            </a:xfrm>
            <a:prstGeom prst="line">
              <a:avLst/>
            </a:prstGeom>
            <a:noFill/>
            <a:ln w="6350">
              <a:solidFill>
                <a:srgbClr val="B2B2B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600" b="1" i="1" smtClean="0">
                <a:solidFill>
                  <a:srgbClr val="969484"/>
                </a:solidFill>
                <a:latin typeface="Trebuchet MS" panose="020B0603020202020204" pitchFamily="34" charset="0"/>
                <a:cs typeface="Arial" pitchFamily="34" charset="0"/>
              </a:endParaRPr>
            </a:p>
          </p:txBody>
        </p:sp>
      </p:grpSp>
      <p:sp>
        <p:nvSpPr>
          <p:cNvPr id="17" name="Text Box 8"/>
          <p:cNvSpPr txBox="1">
            <a:spLocks noChangeArrowheads="1"/>
          </p:cNvSpPr>
          <p:nvPr/>
        </p:nvSpPr>
        <p:spPr bwMode="auto">
          <a:xfrm>
            <a:off x="5671842" y="4578249"/>
            <a:ext cx="7520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2" tIns="45711" rIns="91422" bIns="45711">
            <a:spAutoFit/>
          </a:bodyPr>
          <a:lstStyle>
            <a:lvl1pPr eaLnBrk="0" hangingPunct="0">
              <a:spcBef>
                <a:spcPct val="20000"/>
              </a:spcBef>
              <a:defRPr sz="1400">
                <a:solidFill>
                  <a:srgbClr val="969484"/>
                </a:solidFill>
                <a:latin typeface="Arial" pitchFamily="34" charset="0"/>
              </a:defRPr>
            </a:lvl1pPr>
            <a:lvl2pPr marL="742950" indent="-285750" eaLnBrk="0" hangingPunct="0">
              <a:spcBef>
                <a:spcPct val="20000"/>
              </a:spcBef>
              <a:buClr>
                <a:srgbClr val="FFCC00"/>
              </a:buClr>
              <a:buFont typeface="Wingdings" pitchFamily="2" charset="2"/>
              <a:buChar char="q"/>
              <a:defRPr sz="1200">
                <a:solidFill>
                  <a:srgbClr val="969484"/>
                </a:solidFill>
                <a:latin typeface="Arial" pitchFamily="34" charset="0"/>
              </a:defRPr>
            </a:lvl2pPr>
            <a:lvl3pPr marL="1143000" indent="-228600" eaLnBrk="0" hangingPunct="0">
              <a:spcBef>
                <a:spcPct val="20000"/>
              </a:spcBef>
              <a:buClr>
                <a:srgbClr val="B0D033"/>
              </a:buClr>
              <a:buFont typeface="Wingdings" pitchFamily="2" charset="2"/>
              <a:buChar char="Ø"/>
              <a:defRPr sz="1200">
                <a:solidFill>
                  <a:srgbClr val="969484"/>
                </a:solidFill>
                <a:latin typeface="Arial" pitchFamily="34" charset="0"/>
              </a:defRPr>
            </a:lvl3pPr>
            <a:lvl4pPr marL="1600200" indent="-228600" eaLnBrk="0" hangingPunct="0">
              <a:spcBef>
                <a:spcPct val="20000"/>
              </a:spcBef>
              <a:buClr>
                <a:srgbClr val="FFCC00"/>
              </a:buClr>
              <a:buFont typeface="Wingdings" pitchFamily="2" charset="2"/>
              <a:buChar char="v"/>
              <a:defRPr sz="1200">
                <a:solidFill>
                  <a:srgbClr val="969484"/>
                </a:solidFill>
                <a:latin typeface="Arial" pitchFamily="34" charset="0"/>
              </a:defRPr>
            </a:lvl4pPr>
            <a:lvl5pPr marL="2057400" indent="-228600" eaLnBrk="0" hangingPunct="0">
              <a:spcBef>
                <a:spcPct val="20000"/>
              </a:spcBef>
              <a:buChar char="•"/>
              <a:defRPr sz="1200">
                <a:solidFill>
                  <a:srgbClr val="969484"/>
                </a:solidFill>
                <a:latin typeface="Arial" pitchFamily="34" charset="0"/>
              </a:defRPr>
            </a:lvl5pPr>
            <a:lvl6pPr marL="2514600" indent="-228600" eaLnBrk="0" fontAlgn="base" hangingPunct="0">
              <a:spcBef>
                <a:spcPct val="20000"/>
              </a:spcBef>
              <a:spcAft>
                <a:spcPct val="0"/>
              </a:spcAft>
              <a:buChar char="•"/>
              <a:defRPr sz="1200">
                <a:solidFill>
                  <a:srgbClr val="969484"/>
                </a:solidFill>
                <a:latin typeface="Arial" pitchFamily="34" charset="0"/>
              </a:defRPr>
            </a:lvl6pPr>
            <a:lvl7pPr marL="2971800" indent="-228600" eaLnBrk="0" fontAlgn="base" hangingPunct="0">
              <a:spcBef>
                <a:spcPct val="20000"/>
              </a:spcBef>
              <a:spcAft>
                <a:spcPct val="0"/>
              </a:spcAft>
              <a:buChar char="•"/>
              <a:defRPr sz="1200">
                <a:solidFill>
                  <a:srgbClr val="969484"/>
                </a:solidFill>
                <a:latin typeface="Arial" pitchFamily="34" charset="0"/>
              </a:defRPr>
            </a:lvl7pPr>
            <a:lvl8pPr marL="3429000" indent="-228600" eaLnBrk="0" fontAlgn="base" hangingPunct="0">
              <a:spcBef>
                <a:spcPct val="20000"/>
              </a:spcBef>
              <a:spcAft>
                <a:spcPct val="0"/>
              </a:spcAft>
              <a:buChar char="•"/>
              <a:defRPr sz="1200">
                <a:solidFill>
                  <a:srgbClr val="969484"/>
                </a:solidFill>
                <a:latin typeface="Arial" pitchFamily="34" charset="0"/>
              </a:defRPr>
            </a:lvl8pPr>
            <a:lvl9pPr marL="3886200" indent="-228600" eaLnBrk="0" fontAlgn="base" hangingPunct="0">
              <a:spcBef>
                <a:spcPct val="20000"/>
              </a:spcBef>
              <a:spcAft>
                <a:spcPct val="0"/>
              </a:spcAft>
              <a:buChar char="•"/>
              <a:defRPr sz="1200">
                <a:solidFill>
                  <a:srgbClr val="969484"/>
                </a:solidFill>
                <a:latin typeface="Arial" pitchFamily="34" charset="0"/>
              </a:defRPr>
            </a:lvl9pPr>
          </a:lstStyle>
          <a:p>
            <a:pPr algn="ctr" fontAlgn="base">
              <a:spcBef>
                <a:spcPct val="0"/>
              </a:spcBef>
              <a:spcAft>
                <a:spcPct val="0"/>
              </a:spcAft>
            </a:pPr>
            <a:endParaRPr lang="fr-FR" altLang="fr-FR" sz="900" i="1" u="sng" smtClean="0">
              <a:solidFill>
                <a:srgbClr val="000000"/>
              </a:solidFill>
              <a:latin typeface="Trebuchet MS" panose="020B0603020202020204" pitchFamily="34" charset="0"/>
              <a:cs typeface="Arial" pitchFamily="34" charset="0"/>
            </a:endParaRPr>
          </a:p>
        </p:txBody>
      </p:sp>
      <p:sp>
        <p:nvSpPr>
          <p:cNvPr id="18" name="Text Box 9"/>
          <p:cNvSpPr txBox="1">
            <a:spLocks noChangeArrowheads="1"/>
          </p:cNvSpPr>
          <p:nvPr/>
        </p:nvSpPr>
        <p:spPr bwMode="auto">
          <a:xfrm>
            <a:off x="3213139" y="3918731"/>
            <a:ext cx="8534796" cy="859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tIns="72000" bIns="72000" anchor="ctr">
            <a:spAutoFit/>
          </a:bodyPr>
          <a:lstStyle>
            <a:lvl1pPr eaLnBrk="0" hangingPunct="0">
              <a:spcBef>
                <a:spcPct val="20000"/>
              </a:spcBef>
              <a:defRPr sz="1400">
                <a:solidFill>
                  <a:srgbClr val="969484"/>
                </a:solidFill>
                <a:latin typeface="Arial" pitchFamily="34" charset="0"/>
              </a:defRPr>
            </a:lvl1pPr>
            <a:lvl2pPr marL="742950" indent="-285750" eaLnBrk="0" hangingPunct="0">
              <a:spcBef>
                <a:spcPct val="20000"/>
              </a:spcBef>
              <a:buClr>
                <a:srgbClr val="FFCC00"/>
              </a:buClr>
              <a:buFont typeface="Wingdings" pitchFamily="2" charset="2"/>
              <a:buChar char="q"/>
              <a:defRPr sz="1200">
                <a:solidFill>
                  <a:srgbClr val="969484"/>
                </a:solidFill>
                <a:latin typeface="Arial" pitchFamily="34" charset="0"/>
              </a:defRPr>
            </a:lvl2pPr>
            <a:lvl3pPr marL="1143000" indent="-228600" eaLnBrk="0" hangingPunct="0">
              <a:spcBef>
                <a:spcPct val="20000"/>
              </a:spcBef>
              <a:buClr>
                <a:srgbClr val="B0D033"/>
              </a:buClr>
              <a:buFont typeface="Wingdings" pitchFamily="2" charset="2"/>
              <a:buChar char="Ø"/>
              <a:defRPr sz="1200">
                <a:solidFill>
                  <a:srgbClr val="969484"/>
                </a:solidFill>
                <a:latin typeface="Arial" pitchFamily="34" charset="0"/>
              </a:defRPr>
            </a:lvl3pPr>
            <a:lvl4pPr marL="1600200" indent="-228600" eaLnBrk="0" hangingPunct="0">
              <a:spcBef>
                <a:spcPct val="20000"/>
              </a:spcBef>
              <a:buClr>
                <a:srgbClr val="FFCC00"/>
              </a:buClr>
              <a:buFont typeface="Wingdings" pitchFamily="2" charset="2"/>
              <a:buChar char="v"/>
              <a:defRPr sz="1200">
                <a:solidFill>
                  <a:srgbClr val="969484"/>
                </a:solidFill>
                <a:latin typeface="Arial" pitchFamily="34" charset="0"/>
              </a:defRPr>
            </a:lvl4pPr>
            <a:lvl5pPr marL="2057400" indent="-228600" eaLnBrk="0" hangingPunct="0">
              <a:spcBef>
                <a:spcPct val="20000"/>
              </a:spcBef>
              <a:buChar char="•"/>
              <a:defRPr sz="1200">
                <a:solidFill>
                  <a:srgbClr val="969484"/>
                </a:solidFill>
                <a:latin typeface="Arial" pitchFamily="34" charset="0"/>
              </a:defRPr>
            </a:lvl5pPr>
            <a:lvl6pPr marL="2514600" indent="-228600" eaLnBrk="0" fontAlgn="base" hangingPunct="0">
              <a:spcBef>
                <a:spcPct val="20000"/>
              </a:spcBef>
              <a:spcAft>
                <a:spcPct val="0"/>
              </a:spcAft>
              <a:buChar char="•"/>
              <a:defRPr sz="1200">
                <a:solidFill>
                  <a:srgbClr val="969484"/>
                </a:solidFill>
                <a:latin typeface="Arial" pitchFamily="34" charset="0"/>
              </a:defRPr>
            </a:lvl6pPr>
            <a:lvl7pPr marL="2971800" indent="-228600" eaLnBrk="0" fontAlgn="base" hangingPunct="0">
              <a:spcBef>
                <a:spcPct val="20000"/>
              </a:spcBef>
              <a:spcAft>
                <a:spcPct val="0"/>
              </a:spcAft>
              <a:buChar char="•"/>
              <a:defRPr sz="1200">
                <a:solidFill>
                  <a:srgbClr val="969484"/>
                </a:solidFill>
                <a:latin typeface="Arial" pitchFamily="34" charset="0"/>
              </a:defRPr>
            </a:lvl7pPr>
            <a:lvl8pPr marL="3429000" indent="-228600" eaLnBrk="0" fontAlgn="base" hangingPunct="0">
              <a:spcBef>
                <a:spcPct val="20000"/>
              </a:spcBef>
              <a:spcAft>
                <a:spcPct val="0"/>
              </a:spcAft>
              <a:buChar char="•"/>
              <a:defRPr sz="1200">
                <a:solidFill>
                  <a:srgbClr val="969484"/>
                </a:solidFill>
                <a:latin typeface="Arial" pitchFamily="34" charset="0"/>
              </a:defRPr>
            </a:lvl8pPr>
            <a:lvl9pPr marL="3886200" indent="-228600" eaLnBrk="0" fontAlgn="base" hangingPunct="0">
              <a:spcBef>
                <a:spcPct val="20000"/>
              </a:spcBef>
              <a:spcAft>
                <a:spcPct val="0"/>
              </a:spcAft>
              <a:buChar char="•"/>
              <a:defRPr sz="1200">
                <a:solidFill>
                  <a:srgbClr val="969484"/>
                </a:solidFill>
                <a:latin typeface="Arial" pitchFamily="34" charset="0"/>
              </a:defRPr>
            </a:lvl9pPr>
          </a:lstStyle>
          <a:p>
            <a:pPr algn="ctr" fontAlgn="base">
              <a:lnSpc>
                <a:spcPct val="90000"/>
              </a:lnSpc>
              <a:spcBef>
                <a:spcPct val="0"/>
              </a:spcBef>
              <a:spcAft>
                <a:spcPct val="0"/>
              </a:spcAft>
              <a:buClr>
                <a:srgbClr val="333399"/>
              </a:buClr>
              <a:buFont typeface="Monotype Sorts" pitchFamily="2" charset="2"/>
              <a:buNone/>
            </a:pPr>
            <a:r>
              <a:rPr kumimoji="1" lang="fr-FR" altLang="fr-FR" sz="1600" b="1" dirty="0" smtClean="0">
                <a:solidFill>
                  <a:srgbClr val="000000"/>
                </a:solidFill>
                <a:latin typeface="Trebuchet MS" panose="020B0603020202020204" pitchFamily="34" charset="0"/>
                <a:cs typeface="Arial" pitchFamily="34" charset="0"/>
              </a:rPr>
              <a:t>Procédure Adaptée</a:t>
            </a:r>
          </a:p>
          <a:p>
            <a:pPr algn="ctr" fontAlgn="base">
              <a:lnSpc>
                <a:spcPct val="90000"/>
              </a:lnSpc>
              <a:spcBef>
                <a:spcPct val="10000"/>
              </a:spcBef>
              <a:spcAft>
                <a:spcPct val="0"/>
              </a:spcAft>
            </a:pPr>
            <a:r>
              <a:rPr lang="fr-FR" altLang="fr-FR" sz="1600" dirty="0" smtClean="0">
                <a:solidFill>
                  <a:srgbClr val="000000"/>
                </a:solidFill>
                <a:latin typeface="Trebuchet MS" panose="020B0603020202020204" pitchFamily="34" charset="0"/>
                <a:cs typeface="Arial" pitchFamily="34" charset="0"/>
              </a:rPr>
              <a:t>AAPC obligatoire BOAMP ou JAL + Presse spécialisée ou JOUE</a:t>
            </a:r>
          </a:p>
          <a:p>
            <a:pPr algn="ctr" fontAlgn="base">
              <a:lnSpc>
                <a:spcPct val="90000"/>
              </a:lnSpc>
              <a:spcBef>
                <a:spcPct val="10000"/>
              </a:spcBef>
              <a:spcAft>
                <a:spcPct val="0"/>
              </a:spcAft>
            </a:pPr>
            <a:r>
              <a:rPr lang="fr-FR" altLang="fr-FR" sz="1600" i="1" dirty="0" smtClean="0">
                <a:solidFill>
                  <a:srgbClr val="000000"/>
                </a:solidFill>
                <a:latin typeface="Trebuchet MS" panose="020B0603020202020204" pitchFamily="34" charset="0"/>
                <a:cs typeface="Arial" pitchFamily="34" charset="0"/>
              </a:rPr>
              <a:t>(publicité « adaptée » pour les « Autres acheteurs »)</a:t>
            </a:r>
          </a:p>
        </p:txBody>
      </p:sp>
      <p:sp>
        <p:nvSpPr>
          <p:cNvPr id="19" name="Text Box 10"/>
          <p:cNvSpPr txBox="1">
            <a:spLocks noChangeArrowheads="1"/>
          </p:cNvSpPr>
          <p:nvPr/>
        </p:nvSpPr>
        <p:spPr bwMode="auto">
          <a:xfrm>
            <a:off x="3370705" y="2978255"/>
            <a:ext cx="837921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defRPr sz="1400">
                <a:solidFill>
                  <a:srgbClr val="969484"/>
                </a:solidFill>
                <a:latin typeface="Arial" pitchFamily="34" charset="0"/>
              </a:defRPr>
            </a:lvl1pPr>
            <a:lvl2pPr marL="742950" indent="-285750" eaLnBrk="0" hangingPunct="0">
              <a:spcBef>
                <a:spcPct val="20000"/>
              </a:spcBef>
              <a:buClr>
                <a:srgbClr val="FFCC00"/>
              </a:buClr>
              <a:buFont typeface="Wingdings" pitchFamily="2" charset="2"/>
              <a:buChar char="q"/>
              <a:defRPr sz="1200">
                <a:solidFill>
                  <a:srgbClr val="969484"/>
                </a:solidFill>
                <a:latin typeface="Arial" pitchFamily="34" charset="0"/>
              </a:defRPr>
            </a:lvl2pPr>
            <a:lvl3pPr marL="1143000" indent="-228600" eaLnBrk="0" hangingPunct="0">
              <a:spcBef>
                <a:spcPct val="20000"/>
              </a:spcBef>
              <a:buClr>
                <a:srgbClr val="B0D033"/>
              </a:buClr>
              <a:buFont typeface="Wingdings" pitchFamily="2" charset="2"/>
              <a:buChar char="Ø"/>
              <a:defRPr sz="1200">
                <a:solidFill>
                  <a:srgbClr val="969484"/>
                </a:solidFill>
                <a:latin typeface="Arial" pitchFamily="34" charset="0"/>
              </a:defRPr>
            </a:lvl3pPr>
            <a:lvl4pPr marL="1600200" indent="-228600" eaLnBrk="0" hangingPunct="0">
              <a:spcBef>
                <a:spcPct val="20000"/>
              </a:spcBef>
              <a:buClr>
                <a:srgbClr val="FFCC00"/>
              </a:buClr>
              <a:buFont typeface="Wingdings" pitchFamily="2" charset="2"/>
              <a:buChar char="v"/>
              <a:defRPr sz="1200">
                <a:solidFill>
                  <a:srgbClr val="969484"/>
                </a:solidFill>
                <a:latin typeface="Arial" pitchFamily="34" charset="0"/>
              </a:defRPr>
            </a:lvl4pPr>
            <a:lvl5pPr marL="2057400" indent="-228600" eaLnBrk="0" hangingPunct="0">
              <a:spcBef>
                <a:spcPct val="20000"/>
              </a:spcBef>
              <a:buChar char="•"/>
              <a:defRPr sz="1200">
                <a:solidFill>
                  <a:srgbClr val="969484"/>
                </a:solidFill>
                <a:latin typeface="Arial" pitchFamily="34" charset="0"/>
              </a:defRPr>
            </a:lvl5pPr>
            <a:lvl6pPr marL="2514600" indent="-228600" eaLnBrk="0" fontAlgn="base" hangingPunct="0">
              <a:spcBef>
                <a:spcPct val="20000"/>
              </a:spcBef>
              <a:spcAft>
                <a:spcPct val="0"/>
              </a:spcAft>
              <a:buChar char="•"/>
              <a:defRPr sz="1200">
                <a:solidFill>
                  <a:srgbClr val="969484"/>
                </a:solidFill>
                <a:latin typeface="Arial" pitchFamily="34" charset="0"/>
              </a:defRPr>
            </a:lvl6pPr>
            <a:lvl7pPr marL="2971800" indent="-228600" eaLnBrk="0" fontAlgn="base" hangingPunct="0">
              <a:spcBef>
                <a:spcPct val="20000"/>
              </a:spcBef>
              <a:spcAft>
                <a:spcPct val="0"/>
              </a:spcAft>
              <a:buChar char="•"/>
              <a:defRPr sz="1200">
                <a:solidFill>
                  <a:srgbClr val="969484"/>
                </a:solidFill>
                <a:latin typeface="Arial" pitchFamily="34" charset="0"/>
              </a:defRPr>
            </a:lvl7pPr>
            <a:lvl8pPr marL="3429000" indent="-228600" eaLnBrk="0" fontAlgn="base" hangingPunct="0">
              <a:spcBef>
                <a:spcPct val="20000"/>
              </a:spcBef>
              <a:spcAft>
                <a:spcPct val="0"/>
              </a:spcAft>
              <a:buChar char="•"/>
              <a:defRPr sz="1200">
                <a:solidFill>
                  <a:srgbClr val="969484"/>
                </a:solidFill>
                <a:latin typeface="Arial" pitchFamily="34" charset="0"/>
              </a:defRPr>
            </a:lvl8pPr>
            <a:lvl9pPr marL="3886200" indent="-228600" eaLnBrk="0" fontAlgn="base" hangingPunct="0">
              <a:spcBef>
                <a:spcPct val="20000"/>
              </a:spcBef>
              <a:spcAft>
                <a:spcPct val="0"/>
              </a:spcAft>
              <a:buChar char="•"/>
              <a:defRPr sz="1200">
                <a:solidFill>
                  <a:srgbClr val="969484"/>
                </a:solidFill>
                <a:latin typeface="Arial" pitchFamily="34" charset="0"/>
              </a:defRPr>
            </a:lvl9pPr>
          </a:lstStyle>
          <a:p>
            <a:pPr algn="ctr" fontAlgn="base">
              <a:lnSpc>
                <a:spcPct val="90000"/>
              </a:lnSpc>
              <a:spcBef>
                <a:spcPct val="10000"/>
              </a:spcBef>
              <a:spcAft>
                <a:spcPct val="20000"/>
              </a:spcAft>
              <a:buClr>
                <a:srgbClr val="333399"/>
              </a:buClr>
              <a:buFont typeface="Monotype Sorts" pitchFamily="2" charset="2"/>
              <a:buNone/>
            </a:pPr>
            <a:r>
              <a:rPr kumimoji="1" lang="fr-FR" altLang="fr-FR" sz="1600" b="1" dirty="0" smtClean="0">
                <a:solidFill>
                  <a:srgbClr val="000000"/>
                </a:solidFill>
                <a:latin typeface="Trebuchet MS" panose="020B0603020202020204" pitchFamily="34" charset="0"/>
                <a:cs typeface="Arial" pitchFamily="34" charset="0"/>
              </a:rPr>
              <a:t>Procédure Adaptée </a:t>
            </a:r>
          </a:p>
          <a:p>
            <a:pPr algn="ctr" fontAlgn="base">
              <a:lnSpc>
                <a:spcPct val="90000"/>
              </a:lnSpc>
              <a:spcBef>
                <a:spcPct val="0"/>
              </a:spcBef>
              <a:spcAft>
                <a:spcPct val="0"/>
              </a:spcAft>
              <a:buClr>
                <a:srgbClr val="333399"/>
              </a:buClr>
              <a:buFont typeface="Monotype Sorts" pitchFamily="2" charset="2"/>
              <a:buNone/>
            </a:pPr>
            <a:r>
              <a:rPr lang="fr-FR" altLang="fr-FR" sz="1600" dirty="0" smtClean="0">
                <a:solidFill>
                  <a:srgbClr val="000000"/>
                </a:solidFill>
                <a:latin typeface="Trebuchet MS" panose="020B0603020202020204" pitchFamily="34" charset="0"/>
                <a:cs typeface="Arial" pitchFamily="34" charset="0"/>
              </a:rPr>
              <a:t>Publicité « adaptée » : JAL, Presse écrite, Profil d’acheteur, Affichage, 3 devis…</a:t>
            </a:r>
          </a:p>
        </p:txBody>
      </p:sp>
      <p:sp>
        <p:nvSpPr>
          <p:cNvPr id="20" name="Text Box 11"/>
          <p:cNvSpPr txBox="1">
            <a:spLocks noChangeArrowheads="1"/>
          </p:cNvSpPr>
          <p:nvPr/>
        </p:nvSpPr>
        <p:spPr bwMode="auto">
          <a:xfrm>
            <a:off x="3215123" y="2030461"/>
            <a:ext cx="8534796" cy="313932"/>
          </a:xfrm>
          <a:prstGeom prst="rect">
            <a:avLst/>
          </a:prstGeom>
          <a:solidFill>
            <a:schemeClr val="bg1"/>
          </a:solidFill>
          <a:ln>
            <a:noFill/>
          </a:ln>
          <a:effectLst/>
          <a:extLst/>
        </p:spPr>
        <p:txBody>
          <a:bodyPr wrap="square">
            <a:spAutoFit/>
          </a:bodyPr>
          <a:lstStyle>
            <a:lvl1pPr eaLnBrk="0" hangingPunct="0">
              <a:spcBef>
                <a:spcPct val="20000"/>
              </a:spcBef>
              <a:defRPr sz="1400">
                <a:solidFill>
                  <a:srgbClr val="969484"/>
                </a:solidFill>
                <a:latin typeface="Arial" pitchFamily="34" charset="0"/>
              </a:defRPr>
            </a:lvl1pPr>
            <a:lvl2pPr marL="742950" indent="-285750" eaLnBrk="0" hangingPunct="0">
              <a:spcBef>
                <a:spcPct val="20000"/>
              </a:spcBef>
              <a:buClr>
                <a:srgbClr val="FFCC00"/>
              </a:buClr>
              <a:buFont typeface="Wingdings" pitchFamily="2" charset="2"/>
              <a:buChar char="q"/>
              <a:defRPr sz="1200">
                <a:solidFill>
                  <a:srgbClr val="969484"/>
                </a:solidFill>
                <a:latin typeface="Arial" pitchFamily="34" charset="0"/>
              </a:defRPr>
            </a:lvl2pPr>
            <a:lvl3pPr marL="1143000" indent="-228600" eaLnBrk="0" hangingPunct="0">
              <a:spcBef>
                <a:spcPct val="20000"/>
              </a:spcBef>
              <a:buClr>
                <a:srgbClr val="B0D033"/>
              </a:buClr>
              <a:buFont typeface="Wingdings" pitchFamily="2" charset="2"/>
              <a:buChar char="Ø"/>
              <a:defRPr sz="1200">
                <a:solidFill>
                  <a:srgbClr val="969484"/>
                </a:solidFill>
                <a:latin typeface="Arial" pitchFamily="34" charset="0"/>
              </a:defRPr>
            </a:lvl3pPr>
            <a:lvl4pPr marL="1600200" indent="-228600" eaLnBrk="0" hangingPunct="0">
              <a:spcBef>
                <a:spcPct val="20000"/>
              </a:spcBef>
              <a:buClr>
                <a:srgbClr val="FFCC00"/>
              </a:buClr>
              <a:buFont typeface="Wingdings" pitchFamily="2" charset="2"/>
              <a:buChar char="v"/>
              <a:defRPr sz="1200">
                <a:solidFill>
                  <a:srgbClr val="969484"/>
                </a:solidFill>
                <a:latin typeface="Arial" pitchFamily="34" charset="0"/>
              </a:defRPr>
            </a:lvl4pPr>
            <a:lvl5pPr marL="2057400" indent="-228600" eaLnBrk="0" hangingPunct="0">
              <a:spcBef>
                <a:spcPct val="20000"/>
              </a:spcBef>
              <a:buChar char="•"/>
              <a:defRPr sz="1200">
                <a:solidFill>
                  <a:srgbClr val="969484"/>
                </a:solidFill>
                <a:latin typeface="Arial" pitchFamily="34" charset="0"/>
              </a:defRPr>
            </a:lvl5pPr>
            <a:lvl6pPr marL="2514600" indent="-228600" eaLnBrk="0" fontAlgn="base" hangingPunct="0">
              <a:spcBef>
                <a:spcPct val="20000"/>
              </a:spcBef>
              <a:spcAft>
                <a:spcPct val="0"/>
              </a:spcAft>
              <a:buChar char="•"/>
              <a:defRPr sz="1200">
                <a:solidFill>
                  <a:srgbClr val="969484"/>
                </a:solidFill>
                <a:latin typeface="Arial" pitchFamily="34" charset="0"/>
              </a:defRPr>
            </a:lvl6pPr>
            <a:lvl7pPr marL="2971800" indent="-228600" eaLnBrk="0" fontAlgn="base" hangingPunct="0">
              <a:spcBef>
                <a:spcPct val="20000"/>
              </a:spcBef>
              <a:spcAft>
                <a:spcPct val="0"/>
              </a:spcAft>
              <a:buChar char="•"/>
              <a:defRPr sz="1200">
                <a:solidFill>
                  <a:srgbClr val="969484"/>
                </a:solidFill>
                <a:latin typeface="Arial" pitchFamily="34" charset="0"/>
              </a:defRPr>
            </a:lvl7pPr>
            <a:lvl8pPr marL="3429000" indent="-228600" eaLnBrk="0" fontAlgn="base" hangingPunct="0">
              <a:spcBef>
                <a:spcPct val="20000"/>
              </a:spcBef>
              <a:spcAft>
                <a:spcPct val="0"/>
              </a:spcAft>
              <a:buChar char="•"/>
              <a:defRPr sz="1200">
                <a:solidFill>
                  <a:srgbClr val="969484"/>
                </a:solidFill>
                <a:latin typeface="Arial" pitchFamily="34" charset="0"/>
              </a:defRPr>
            </a:lvl8pPr>
            <a:lvl9pPr marL="3886200" indent="-228600" eaLnBrk="0" fontAlgn="base" hangingPunct="0">
              <a:spcBef>
                <a:spcPct val="20000"/>
              </a:spcBef>
              <a:spcAft>
                <a:spcPct val="0"/>
              </a:spcAft>
              <a:buChar char="•"/>
              <a:defRPr sz="1200">
                <a:solidFill>
                  <a:srgbClr val="969484"/>
                </a:solidFill>
                <a:latin typeface="Arial" pitchFamily="34" charset="0"/>
              </a:defRPr>
            </a:lvl9pPr>
          </a:lstStyle>
          <a:p>
            <a:pPr algn="ctr" fontAlgn="base">
              <a:lnSpc>
                <a:spcPct val="90000"/>
              </a:lnSpc>
              <a:spcBef>
                <a:spcPct val="10000"/>
              </a:spcBef>
              <a:spcAft>
                <a:spcPct val="20000"/>
              </a:spcAft>
              <a:buClr>
                <a:srgbClr val="333399"/>
              </a:buClr>
              <a:buFont typeface="Monotype Sorts" pitchFamily="2" charset="2"/>
              <a:buNone/>
            </a:pPr>
            <a:r>
              <a:rPr lang="fr-FR" altLang="fr-FR" dirty="0" smtClean="0">
                <a:solidFill>
                  <a:srgbClr val="000000"/>
                </a:solidFill>
                <a:latin typeface="Trebuchet MS" panose="020B0603020202020204" pitchFamily="34" charset="0"/>
                <a:cs typeface="Arial" pitchFamily="34" charset="0"/>
              </a:rPr>
              <a:t>Aucune </a:t>
            </a:r>
            <a:r>
              <a:rPr lang="fr-FR" altLang="fr-FR" sz="1600" dirty="0" smtClean="0">
                <a:solidFill>
                  <a:srgbClr val="000000"/>
                </a:solidFill>
                <a:latin typeface="Trebuchet MS" panose="020B0603020202020204" pitchFamily="34" charset="0"/>
                <a:cs typeface="Arial" pitchFamily="34" charset="0"/>
              </a:rPr>
              <a:t>publicité</a:t>
            </a:r>
            <a:r>
              <a:rPr lang="fr-FR" altLang="fr-FR" dirty="0" smtClean="0">
                <a:solidFill>
                  <a:srgbClr val="000000"/>
                </a:solidFill>
                <a:latin typeface="Trebuchet MS" panose="020B0603020202020204" pitchFamily="34" charset="0"/>
                <a:cs typeface="Arial" pitchFamily="34" charset="0"/>
              </a:rPr>
              <a:t> ni mise en concurrence préalables</a:t>
            </a:r>
          </a:p>
        </p:txBody>
      </p:sp>
      <p:sp>
        <p:nvSpPr>
          <p:cNvPr id="21" name="Rectangle 12"/>
          <p:cNvSpPr>
            <a:spLocks noChangeArrowheads="1"/>
          </p:cNvSpPr>
          <p:nvPr/>
        </p:nvSpPr>
        <p:spPr bwMode="auto">
          <a:xfrm>
            <a:off x="6217770" y="4825998"/>
            <a:ext cx="2740531" cy="555625"/>
          </a:xfrm>
          <a:prstGeom prst="rect">
            <a:avLst/>
          </a:prstGeom>
          <a:solidFill>
            <a:schemeClr val="bg1"/>
          </a:solidFill>
          <a:ln w="9525">
            <a:solidFill>
              <a:schemeClr val="bg2"/>
            </a:solidFill>
            <a:miter lim="800000"/>
            <a:headEnd/>
            <a:tailEnd/>
          </a:ln>
          <a:effectLst>
            <a:outerShdw dist="107763" dir="2700000" algn="ctr" rotWithShape="0">
              <a:srgbClr val="EAEAEA"/>
            </a:outerShdw>
          </a:effectLst>
        </p:spPr>
        <p:txBody>
          <a:bodyPr wrap="none" anchor="ctr"/>
          <a:lstStyle/>
          <a:p>
            <a:pPr eaLnBrk="0" fontAlgn="base" hangingPunct="0">
              <a:spcBef>
                <a:spcPct val="0"/>
              </a:spcBef>
              <a:spcAft>
                <a:spcPct val="0"/>
              </a:spcAft>
              <a:buClr>
                <a:srgbClr val="333399"/>
              </a:buClr>
              <a:buFont typeface="Webdings" pitchFamily="18" charset="2"/>
              <a:buNone/>
              <a:defRPr/>
            </a:pPr>
            <a:r>
              <a:rPr kumimoji="1" lang="fr-FR" sz="14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    221 </a:t>
            </a:r>
            <a:r>
              <a:rPr kumimoji="1" lang="fr-FR" sz="14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000 € </a:t>
            </a:r>
            <a:r>
              <a:rPr kumimoji="1" lang="fr-FR" sz="14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HT </a:t>
            </a:r>
            <a:r>
              <a:rPr kumimoji="1" lang="fr-FR" sz="14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(CT et EPS)</a:t>
            </a:r>
          </a:p>
          <a:p>
            <a:pPr eaLnBrk="0" fontAlgn="base" hangingPunct="0">
              <a:spcBef>
                <a:spcPct val="0"/>
              </a:spcBef>
              <a:spcAft>
                <a:spcPct val="0"/>
              </a:spcAft>
              <a:buClr>
                <a:srgbClr val="333399"/>
              </a:buClr>
              <a:buFont typeface="Webdings" pitchFamily="18" charset="2"/>
              <a:buNone/>
              <a:defRPr/>
            </a:pPr>
            <a:r>
              <a:rPr kumimoji="1" lang="fr-FR" sz="14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    143 </a:t>
            </a:r>
            <a:r>
              <a:rPr kumimoji="1" lang="fr-FR" sz="14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000 € </a:t>
            </a:r>
            <a:r>
              <a:rPr kumimoji="1" lang="fr-FR" sz="14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HT </a:t>
            </a:r>
            <a:r>
              <a:rPr kumimoji="1" lang="fr-FR" sz="14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(Etat)</a:t>
            </a:r>
          </a:p>
        </p:txBody>
      </p:sp>
      <p:sp>
        <p:nvSpPr>
          <p:cNvPr id="22" name="Rectangle 13"/>
          <p:cNvSpPr>
            <a:spLocks noChangeArrowheads="1"/>
          </p:cNvSpPr>
          <p:nvPr/>
        </p:nvSpPr>
        <p:spPr bwMode="auto">
          <a:xfrm>
            <a:off x="9087689" y="4848223"/>
            <a:ext cx="2662230" cy="533400"/>
          </a:xfrm>
          <a:prstGeom prst="rect">
            <a:avLst/>
          </a:prstGeom>
          <a:solidFill>
            <a:schemeClr val="bg1"/>
          </a:solidFill>
          <a:ln w="9525">
            <a:solidFill>
              <a:schemeClr val="bg2"/>
            </a:solidFill>
            <a:miter lim="800000"/>
            <a:headEnd/>
            <a:tailEnd/>
          </a:ln>
          <a:effectLst>
            <a:outerShdw dist="107763" dir="2700000" algn="ctr" rotWithShape="0">
              <a:srgbClr val="EAEAEA"/>
            </a:outerShdw>
          </a:effectLst>
        </p:spPr>
        <p:txBody>
          <a:bodyPr wrap="none" anchor="ctr"/>
          <a:lstStyle/>
          <a:p>
            <a:pPr algn="ctr" eaLnBrk="0" fontAlgn="base" hangingPunct="0">
              <a:spcBef>
                <a:spcPct val="0"/>
              </a:spcBef>
              <a:spcAft>
                <a:spcPct val="0"/>
              </a:spcAft>
              <a:buClr>
                <a:srgbClr val="333399"/>
              </a:buClr>
              <a:buFont typeface="Webdings" pitchFamily="18" charset="2"/>
              <a:buNone/>
              <a:defRPr/>
            </a:pP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443 </a:t>
            </a:r>
            <a:r>
              <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000 € </a:t>
            </a: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HT</a:t>
            </a:r>
            <a:endPar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endParaRPr>
          </a:p>
        </p:txBody>
      </p:sp>
      <p:sp>
        <p:nvSpPr>
          <p:cNvPr id="23" name="Text Box 14"/>
          <p:cNvSpPr txBox="1">
            <a:spLocks noChangeArrowheads="1"/>
          </p:cNvSpPr>
          <p:nvPr/>
        </p:nvSpPr>
        <p:spPr bwMode="auto">
          <a:xfrm>
            <a:off x="6433280" y="1598639"/>
            <a:ext cx="2340871" cy="28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eaLnBrk="0" fontAlgn="base" hangingPunct="0">
              <a:lnSpc>
                <a:spcPct val="90000"/>
              </a:lnSpc>
              <a:spcBef>
                <a:spcPct val="10000"/>
              </a:spcBef>
              <a:spcAft>
                <a:spcPct val="20000"/>
              </a:spcAft>
              <a:buClr>
                <a:srgbClr val="333399"/>
              </a:buClr>
              <a:buFont typeface="Monotype Sorts" pitchFamily="2" charset="2"/>
              <a:buNone/>
              <a:defRPr/>
            </a:pPr>
            <a:r>
              <a:rPr lang="fr-FR" sz="1400" b="1" dirty="0">
                <a:effectLst>
                  <a:outerShdw blurRad="38100" dist="38100" dir="2700000" algn="tl">
                    <a:srgbClr val="C0C0C0"/>
                  </a:outerShdw>
                </a:effectLst>
                <a:latin typeface="Trebuchet MS" panose="020B0603020202020204" pitchFamily="34" charset="0"/>
                <a:cs typeface="Arial" pitchFamily="34" charset="0"/>
              </a:rPr>
              <a:t>POUVOIR ADJUDICATEUR</a:t>
            </a:r>
          </a:p>
        </p:txBody>
      </p:sp>
      <p:sp>
        <p:nvSpPr>
          <p:cNvPr id="24" name="Text Box 15"/>
          <p:cNvSpPr txBox="1">
            <a:spLocks noChangeArrowheads="1"/>
          </p:cNvSpPr>
          <p:nvPr/>
        </p:nvSpPr>
        <p:spPr bwMode="auto">
          <a:xfrm>
            <a:off x="9252679" y="1598639"/>
            <a:ext cx="2340871" cy="28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eaLnBrk="0" fontAlgn="base" hangingPunct="0">
              <a:lnSpc>
                <a:spcPct val="90000"/>
              </a:lnSpc>
              <a:spcBef>
                <a:spcPct val="10000"/>
              </a:spcBef>
              <a:spcAft>
                <a:spcPct val="20000"/>
              </a:spcAft>
              <a:buClr>
                <a:srgbClr val="333399"/>
              </a:buClr>
              <a:buFont typeface="Monotype Sorts" pitchFamily="2" charset="2"/>
              <a:buNone/>
              <a:defRPr/>
            </a:pPr>
            <a:r>
              <a:rPr lang="fr-FR" sz="1400" b="1" dirty="0">
                <a:effectLst>
                  <a:outerShdw blurRad="38100" dist="38100" dir="2700000" algn="tl">
                    <a:srgbClr val="C0C0C0"/>
                  </a:outerShdw>
                </a:effectLst>
                <a:latin typeface="Trebuchet MS" panose="020B0603020202020204" pitchFamily="34" charset="0"/>
                <a:cs typeface="Arial" pitchFamily="34" charset="0"/>
              </a:rPr>
              <a:t>ENTITE ADJUDICATRICE</a:t>
            </a:r>
          </a:p>
        </p:txBody>
      </p:sp>
      <p:sp>
        <p:nvSpPr>
          <p:cNvPr id="25" name="Text Box 16"/>
          <p:cNvSpPr txBox="1">
            <a:spLocks noChangeArrowheads="1"/>
          </p:cNvSpPr>
          <p:nvPr/>
        </p:nvSpPr>
        <p:spPr bwMode="auto">
          <a:xfrm>
            <a:off x="3215123" y="5525639"/>
            <a:ext cx="8534796" cy="747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defRPr sz="1400">
                <a:solidFill>
                  <a:srgbClr val="969484"/>
                </a:solidFill>
                <a:latin typeface="Arial" pitchFamily="34" charset="0"/>
              </a:defRPr>
            </a:lvl1pPr>
            <a:lvl2pPr marL="742950" indent="-285750" eaLnBrk="0" hangingPunct="0">
              <a:spcBef>
                <a:spcPct val="20000"/>
              </a:spcBef>
              <a:buClr>
                <a:srgbClr val="FFCC00"/>
              </a:buClr>
              <a:buFont typeface="Wingdings" pitchFamily="2" charset="2"/>
              <a:buChar char="q"/>
              <a:defRPr sz="1200">
                <a:solidFill>
                  <a:srgbClr val="969484"/>
                </a:solidFill>
                <a:latin typeface="Arial" pitchFamily="34" charset="0"/>
              </a:defRPr>
            </a:lvl2pPr>
            <a:lvl3pPr marL="1143000" indent="-228600" eaLnBrk="0" hangingPunct="0">
              <a:spcBef>
                <a:spcPct val="20000"/>
              </a:spcBef>
              <a:buClr>
                <a:srgbClr val="B0D033"/>
              </a:buClr>
              <a:buFont typeface="Wingdings" pitchFamily="2" charset="2"/>
              <a:buChar char="Ø"/>
              <a:defRPr sz="1200">
                <a:solidFill>
                  <a:srgbClr val="969484"/>
                </a:solidFill>
                <a:latin typeface="Arial" pitchFamily="34" charset="0"/>
              </a:defRPr>
            </a:lvl3pPr>
            <a:lvl4pPr marL="1600200" indent="-228600" eaLnBrk="0" hangingPunct="0">
              <a:spcBef>
                <a:spcPct val="20000"/>
              </a:spcBef>
              <a:buClr>
                <a:srgbClr val="FFCC00"/>
              </a:buClr>
              <a:buFont typeface="Wingdings" pitchFamily="2" charset="2"/>
              <a:buChar char="v"/>
              <a:defRPr sz="1200">
                <a:solidFill>
                  <a:srgbClr val="969484"/>
                </a:solidFill>
                <a:latin typeface="Arial" pitchFamily="34" charset="0"/>
              </a:defRPr>
            </a:lvl4pPr>
            <a:lvl5pPr marL="2057400" indent="-228600" eaLnBrk="0" hangingPunct="0">
              <a:spcBef>
                <a:spcPct val="20000"/>
              </a:spcBef>
              <a:buChar char="•"/>
              <a:defRPr sz="1200">
                <a:solidFill>
                  <a:srgbClr val="969484"/>
                </a:solidFill>
                <a:latin typeface="Arial" pitchFamily="34" charset="0"/>
              </a:defRPr>
            </a:lvl5pPr>
            <a:lvl6pPr marL="2514600" indent="-228600" eaLnBrk="0" fontAlgn="base" hangingPunct="0">
              <a:spcBef>
                <a:spcPct val="20000"/>
              </a:spcBef>
              <a:spcAft>
                <a:spcPct val="0"/>
              </a:spcAft>
              <a:buChar char="•"/>
              <a:defRPr sz="1200">
                <a:solidFill>
                  <a:srgbClr val="969484"/>
                </a:solidFill>
                <a:latin typeface="Arial" pitchFamily="34" charset="0"/>
              </a:defRPr>
            </a:lvl6pPr>
            <a:lvl7pPr marL="2971800" indent="-228600" eaLnBrk="0" fontAlgn="base" hangingPunct="0">
              <a:spcBef>
                <a:spcPct val="20000"/>
              </a:spcBef>
              <a:spcAft>
                <a:spcPct val="0"/>
              </a:spcAft>
              <a:buChar char="•"/>
              <a:defRPr sz="1200">
                <a:solidFill>
                  <a:srgbClr val="969484"/>
                </a:solidFill>
                <a:latin typeface="Arial" pitchFamily="34" charset="0"/>
              </a:defRPr>
            </a:lvl7pPr>
            <a:lvl8pPr marL="3429000" indent="-228600" eaLnBrk="0" fontAlgn="base" hangingPunct="0">
              <a:spcBef>
                <a:spcPct val="20000"/>
              </a:spcBef>
              <a:spcAft>
                <a:spcPct val="0"/>
              </a:spcAft>
              <a:buChar char="•"/>
              <a:defRPr sz="1200">
                <a:solidFill>
                  <a:srgbClr val="969484"/>
                </a:solidFill>
                <a:latin typeface="Arial" pitchFamily="34" charset="0"/>
              </a:defRPr>
            </a:lvl8pPr>
            <a:lvl9pPr marL="3886200" indent="-228600" eaLnBrk="0" fontAlgn="base" hangingPunct="0">
              <a:spcBef>
                <a:spcPct val="20000"/>
              </a:spcBef>
              <a:spcAft>
                <a:spcPct val="0"/>
              </a:spcAft>
              <a:buChar char="•"/>
              <a:defRPr sz="1200">
                <a:solidFill>
                  <a:srgbClr val="969484"/>
                </a:solidFill>
                <a:latin typeface="Arial" pitchFamily="34" charset="0"/>
              </a:defRPr>
            </a:lvl9pPr>
          </a:lstStyle>
          <a:p>
            <a:pPr algn="ctr" fontAlgn="base">
              <a:lnSpc>
                <a:spcPct val="90000"/>
              </a:lnSpc>
              <a:spcBef>
                <a:spcPct val="0"/>
              </a:spcBef>
              <a:spcAft>
                <a:spcPct val="0"/>
              </a:spcAft>
            </a:pPr>
            <a:r>
              <a:rPr lang="fr-FR" altLang="fr-FR" b="1" dirty="0" smtClean="0">
                <a:solidFill>
                  <a:srgbClr val="000000"/>
                </a:solidFill>
                <a:latin typeface="Trebuchet MS" panose="020B0603020202020204" pitchFamily="34" charset="0"/>
                <a:cs typeface="Arial" pitchFamily="34" charset="0"/>
              </a:rPr>
              <a:t>Procédure formalisée</a:t>
            </a:r>
          </a:p>
          <a:p>
            <a:pPr algn="ctr" fontAlgn="base">
              <a:lnSpc>
                <a:spcPct val="90000"/>
              </a:lnSpc>
              <a:spcBef>
                <a:spcPct val="10000"/>
              </a:spcBef>
              <a:spcAft>
                <a:spcPct val="0"/>
              </a:spcAft>
            </a:pPr>
            <a:r>
              <a:rPr lang="fr-FR" altLang="fr-FR" dirty="0" smtClean="0">
                <a:solidFill>
                  <a:srgbClr val="000000"/>
                </a:solidFill>
                <a:latin typeface="Trebuchet MS" panose="020B0603020202020204" pitchFamily="34" charset="0"/>
                <a:cs typeface="Arial" pitchFamily="34" charset="0"/>
              </a:rPr>
              <a:t>AAPC BOAMP et JOUE</a:t>
            </a:r>
          </a:p>
          <a:p>
            <a:pPr algn="ctr" fontAlgn="base">
              <a:lnSpc>
                <a:spcPct val="90000"/>
              </a:lnSpc>
              <a:spcBef>
                <a:spcPct val="10000"/>
              </a:spcBef>
              <a:spcAft>
                <a:spcPct val="0"/>
              </a:spcAft>
            </a:pPr>
            <a:r>
              <a:rPr lang="fr-FR" altLang="fr-FR" i="1" dirty="0" smtClean="0">
                <a:solidFill>
                  <a:srgbClr val="000000"/>
                </a:solidFill>
                <a:latin typeface="Trebuchet MS" panose="020B0603020202020204" pitchFamily="34" charset="0"/>
                <a:cs typeface="Arial" pitchFamily="34" charset="0"/>
              </a:rPr>
              <a:t>(JOUE uniquement </a:t>
            </a:r>
            <a:r>
              <a:rPr lang="fr-FR" altLang="fr-FR" sz="1600" i="1" dirty="0" smtClean="0">
                <a:solidFill>
                  <a:srgbClr val="000000"/>
                </a:solidFill>
                <a:latin typeface="Trebuchet MS" panose="020B0603020202020204" pitchFamily="34" charset="0"/>
                <a:cs typeface="Arial" pitchFamily="34" charset="0"/>
              </a:rPr>
              <a:t>pour</a:t>
            </a:r>
            <a:r>
              <a:rPr lang="fr-FR" altLang="fr-FR" i="1" dirty="0" smtClean="0">
                <a:solidFill>
                  <a:srgbClr val="000000"/>
                </a:solidFill>
                <a:latin typeface="Trebuchet MS" panose="020B0603020202020204" pitchFamily="34" charset="0"/>
                <a:cs typeface="Arial" pitchFamily="34" charset="0"/>
              </a:rPr>
              <a:t> les « Autres acheteurs »)</a:t>
            </a:r>
          </a:p>
        </p:txBody>
      </p:sp>
      <p:sp>
        <p:nvSpPr>
          <p:cNvPr id="26" name="Rectangle 17"/>
          <p:cNvSpPr>
            <a:spLocks noChangeArrowheads="1"/>
          </p:cNvSpPr>
          <p:nvPr/>
        </p:nvSpPr>
        <p:spPr bwMode="auto">
          <a:xfrm>
            <a:off x="3370705" y="2333148"/>
            <a:ext cx="2662230" cy="542883"/>
          </a:xfrm>
          <a:prstGeom prst="rect">
            <a:avLst/>
          </a:prstGeom>
          <a:solidFill>
            <a:schemeClr val="bg1"/>
          </a:solidFill>
          <a:ln w="9525">
            <a:solidFill>
              <a:schemeClr val="bg2"/>
            </a:solidFill>
            <a:miter lim="800000"/>
            <a:headEnd/>
            <a:tailEnd/>
          </a:ln>
          <a:effectLst>
            <a:outerShdw dist="107763" dir="2700000" algn="ctr" rotWithShape="0">
              <a:srgbClr val="EAEAEA"/>
            </a:outerShdw>
          </a:effectLst>
        </p:spPr>
        <p:txBody>
          <a:bodyPr wrap="none" anchor="ctr"/>
          <a:lstStyle/>
          <a:p>
            <a:pPr algn="ctr" eaLnBrk="0" fontAlgn="base" hangingPunct="0">
              <a:spcBef>
                <a:spcPct val="0"/>
              </a:spcBef>
              <a:spcAft>
                <a:spcPct val="0"/>
              </a:spcAft>
              <a:buClr>
                <a:srgbClr val="333399"/>
              </a:buClr>
              <a:buFont typeface="Webdings" pitchFamily="18" charset="2"/>
              <a:buNone/>
              <a:defRPr/>
            </a:pP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100 </a:t>
            </a:r>
            <a:r>
              <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000 € </a:t>
            </a: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HT</a:t>
            </a:r>
          </a:p>
          <a:p>
            <a:pPr algn="ctr" eaLnBrk="0" fontAlgn="base" hangingPunct="0">
              <a:spcBef>
                <a:spcPct val="0"/>
              </a:spcBef>
              <a:spcAft>
                <a:spcPct val="0"/>
              </a:spcAft>
              <a:buClr>
                <a:srgbClr val="333399"/>
              </a:buClr>
              <a:buFont typeface="Webdings" pitchFamily="18" charset="2"/>
              <a:buNone/>
              <a:defRPr/>
            </a:pPr>
            <a:r>
              <a:rPr kumimoji="1" lang="fr-FR" sz="105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(jusqu’au 31/12/2024)</a:t>
            </a:r>
            <a:endParaRPr kumimoji="1" lang="fr-FR" sz="105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endParaRPr>
          </a:p>
        </p:txBody>
      </p:sp>
      <p:sp>
        <p:nvSpPr>
          <p:cNvPr id="27" name="Rectangle 18"/>
          <p:cNvSpPr>
            <a:spLocks noChangeArrowheads="1"/>
          </p:cNvSpPr>
          <p:nvPr/>
        </p:nvSpPr>
        <p:spPr bwMode="auto">
          <a:xfrm>
            <a:off x="6140760" y="3564655"/>
            <a:ext cx="5610747" cy="304800"/>
          </a:xfrm>
          <a:prstGeom prst="rect">
            <a:avLst/>
          </a:prstGeom>
          <a:solidFill>
            <a:schemeClr val="bg1"/>
          </a:solidFill>
          <a:ln w="9525">
            <a:solidFill>
              <a:schemeClr val="bg2"/>
            </a:solidFill>
            <a:miter lim="800000"/>
            <a:headEnd/>
            <a:tailEnd/>
          </a:ln>
          <a:effectLst>
            <a:outerShdw dist="107763" dir="2700000" algn="ctr" rotWithShape="0">
              <a:srgbClr val="EAEAEA"/>
            </a:outerShdw>
          </a:effectLst>
        </p:spPr>
        <p:txBody>
          <a:bodyPr wrap="none" anchor="ctr"/>
          <a:lstStyle/>
          <a:p>
            <a:pPr algn="ctr" eaLnBrk="0" fontAlgn="base" hangingPunct="0">
              <a:spcBef>
                <a:spcPct val="0"/>
              </a:spcBef>
              <a:spcAft>
                <a:spcPct val="0"/>
              </a:spcAft>
              <a:buClr>
                <a:srgbClr val="333399"/>
              </a:buClr>
              <a:buFont typeface="Webdings" pitchFamily="18" charset="2"/>
              <a:buNone/>
              <a:defRPr/>
            </a:pPr>
            <a:r>
              <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90 000 € </a:t>
            </a: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HT</a:t>
            </a:r>
            <a:endPar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endParaRPr>
          </a:p>
        </p:txBody>
      </p:sp>
      <p:sp>
        <p:nvSpPr>
          <p:cNvPr id="28" name="Rectangle 19"/>
          <p:cNvSpPr>
            <a:spLocks noChangeArrowheads="1"/>
          </p:cNvSpPr>
          <p:nvPr/>
        </p:nvSpPr>
        <p:spPr bwMode="auto">
          <a:xfrm>
            <a:off x="3372689" y="4848223"/>
            <a:ext cx="2662230" cy="533400"/>
          </a:xfrm>
          <a:prstGeom prst="rect">
            <a:avLst/>
          </a:prstGeom>
          <a:solidFill>
            <a:schemeClr val="bg1"/>
          </a:solidFill>
          <a:ln w="9525">
            <a:solidFill>
              <a:schemeClr val="bg2"/>
            </a:solidFill>
            <a:miter lim="800000"/>
            <a:headEnd/>
            <a:tailEnd/>
          </a:ln>
          <a:effectLst>
            <a:outerShdw dist="107763" dir="2700000" algn="ctr" rotWithShape="0">
              <a:srgbClr val="EAEAEA"/>
            </a:outerShdw>
          </a:effectLst>
        </p:spPr>
        <p:txBody>
          <a:bodyPr wrap="none" anchor="ctr"/>
          <a:lstStyle/>
          <a:p>
            <a:pPr algn="ctr" eaLnBrk="0" fontAlgn="base" hangingPunct="0">
              <a:spcBef>
                <a:spcPct val="0"/>
              </a:spcBef>
              <a:spcAft>
                <a:spcPct val="0"/>
              </a:spcAft>
              <a:buClr>
                <a:srgbClr val="333399"/>
              </a:buClr>
              <a:buFont typeface="Webdings" pitchFamily="18" charset="2"/>
              <a:buNone/>
              <a:defRPr/>
            </a:pPr>
            <a:r>
              <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5 </a:t>
            </a: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538 </a:t>
            </a:r>
            <a:r>
              <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000 € </a:t>
            </a: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HT</a:t>
            </a:r>
            <a:endPar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endParaRPr>
          </a:p>
        </p:txBody>
      </p:sp>
      <p:sp>
        <p:nvSpPr>
          <p:cNvPr id="29" name="Text Box 20"/>
          <p:cNvSpPr txBox="1">
            <a:spLocks noChangeArrowheads="1"/>
          </p:cNvSpPr>
          <p:nvPr/>
        </p:nvSpPr>
        <p:spPr bwMode="auto">
          <a:xfrm>
            <a:off x="6648381" y="1038619"/>
            <a:ext cx="4698053" cy="341632"/>
          </a:xfrm>
          <a:prstGeom prst="rect">
            <a:avLst/>
          </a:prstGeom>
          <a:solidFill>
            <a:srgbClr val="FFCC00"/>
          </a:solidFill>
          <a:ln>
            <a:solidFill>
              <a:srgbClr val="FF9900"/>
            </a:solidFill>
          </a:ln>
          <a:extLst/>
        </p:spPr>
        <p:style>
          <a:lnRef idx="1">
            <a:schemeClr val="accent1"/>
          </a:lnRef>
          <a:fillRef idx="3">
            <a:schemeClr val="accent1"/>
          </a:fillRef>
          <a:effectRef idx="2">
            <a:schemeClr val="accent1"/>
          </a:effectRef>
          <a:fontRef idx="minor">
            <a:schemeClr val="lt1"/>
          </a:fontRef>
        </p:style>
        <p:txBody>
          <a:bodyPr wrap="square">
            <a:spAutoFit/>
          </a:bodyPr>
          <a:lstStyle/>
          <a:p>
            <a:pPr algn="ctr" eaLnBrk="0" fontAlgn="base" hangingPunct="0">
              <a:lnSpc>
                <a:spcPct val="90000"/>
              </a:lnSpc>
              <a:spcBef>
                <a:spcPct val="10000"/>
              </a:spcBef>
              <a:spcAft>
                <a:spcPct val="20000"/>
              </a:spcAft>
              <a:buClr>
                <a:srgbClr val="333399"/>
              </a:buClr>
              <a:buFont typeface="Monotype Sorts" pitchFamily="2" charset="2"/>
              <a:buNone/>
              <a:defRPr/>
            </a:pPr>
            <a:r>
              <a:rPr lang="fr-FR" b="1" dirty="0">
                <a:solidFill>
                  <a:schemeClr val="bg1"/>
                </a:solidFill>
                <a:effectLst>
                  <a:outerShdw blurRad="38100" dist="38100" dir="2700000" algn="tl">
                    <a:srgbClr val="C0C0C0"/>
                  </a:outerShdw>
                </a:effectLst>
                <a:latin typeface="Trebuchet MS" panose="020B0603020202020204" pitchFamily="34" charset="0"/>
                <a:cs typeface="Arial" pitchFamily="34" charset="0"/>
              </a:rPr>
              <a:t>Fournitures courantes et Services</a:t>
            </a:r>
          </a:p>
        </p:txBody>
      </p:sp>
      <p:sp>
        <p:nvSpPr>
          <p:cNvPr id="30" name="Text Box 21"/>
          <p:cNvSpPr txBox="1">
            <a:spLocks noChangeArrowheads="1"/>
          </p:cNvSpPr>
          <p:nvPr/>
        </p:nvSpPr>
        <p:spPr bwMode="auto">
          <a:xfrm>
            <a:off x="3991434" y="1038619"/>
            <a:ext cx="1409416" cy="341632"/>
          </a:xfrm>
          <a:prstGeom prst="rect">
            <a:avLst/>
          </a:prstGeom>
          <a:solidFill>
            <a:srgbClr val="FFCC00"/>
          </a:solidFill>
          <a:ln>
            <a:solidFill>
              <a:srgbClr val="FF9900"/>
            </a:solidFill>
          </a:ln>
          <a:extLst/>
        </p:spPr>
        <p:style>
          <a:lnRef idx="1">
            <a:schemeClr val="accent1"/>
          </a:lnRef>
          <a:fillRef idx="3">
            <a:schemeClr val="accent1"/>
          </a:fillRef>
          <a:effectRef idx="2">
            <a:schemeClr val="accent1"/>
          </a:effectRef>
          <a:fontRef idx="minor">
            <a:schemeClr val="lt1"/>
          </a:fontRef>
        </p:style>
        <p:txBody>
          <a:bodyPr wrap="square">
            <a:spAutoFit/>
          </a:bodyPr>
          <a:lstStyle/>
          <a:p>
            <a:pPr algn="ctr" eaLnBrk="0" fontAlgn="base" hangingPunct="0">
              <a:lnSpc>
                <a:spcPct val="90000"/>
              </a:lnSpc>
              <a:spcBef>
                <a:spcPct val="10000"/>
              </a:spcBef>
              <a:spcAft>
                <a:spcPct val="20000"/>
              </a:spcAft>
              <a:buClr>
                <a:srgbClr val="333399"/>
              </a:buClr>
              <a:buFont typeface="Monotype Sorts" pitchFamily="2" charset="2"/>
              <a:buNone/>
              <a:defRPr/>
            </a:pPr>
            <a:r>
              <a:rPr lang="fr-FR" b="1" dirty="0">
                <a:solidFill>
                  <a:schemeClr val="bg1"/>
                </a:solidFill>
                <a:effectLst>
                  <a:outerShdw blurRad="38100" dist="38100" dir="2700000" algn="tl">
                    <a:srgbClr val="C0C0C0"/>
                  </a:outerShdw>
                </a:effectLst>
                <a:latin typeface="Trebuchet MS" panose="020B0603020202020204" pitchFamily="34" charset="0"/>
                <a:cs typeface="Arial" pitchFamily="34" charset="0"/>
              </a:rPr>
              <a:t>Travaux</a:t>
            </a:r>
          </a:p>
        </p:txBody>
      </p:sp>
      <p:sp>
        <p:nvSpPr>
          <p:cNvPr id="31" name="Rectangle 22"/>
          <p:cNvSpPr>
            <a:spLocks noChangeArrowheads="1"/>
          </p:cNvSpPr>
          <p:nvPr/>
        </p:nvSpPr>
        <p:spPr bwMode="auto">
          <a:xfrm>
            <a:off x="6190556" y="2429295"/>
            <a:ext cx="5559363" cy="304800"/>
          </a:xfrm>
          <a:prstGeom prst="rect">
            <a:avLst/>
          </a:prstGeom>
          <a:solidFill>
            <a:schemeClr val="bg1"/>
          </a:solidFill>
          <a:ln w="9525">
            <a:solidFill>
              <a:schemeClr val="bg2"/>
            </a:solidFill>
            <a:miter lim="800000"/>
            <a:headEnd/>
            <a:tailEnd/>
          </a:ln>
          <a:effectLst>
            <a:outerShdw dist="107763" dir="2700000" algn="ctr" rotWithShape="0">
              <a:srgbClr val="EAEAEA"/>
            </a:outerShdw>
          </a:effectLst>
        </p:spPr>
        <p:txBody>
          <a:bodyPr wrap="none" anchor="ctr"/>
          <a:lstStyle/>
          <a:p>
            <a:pPr algn="ctr" eaLnBrk="0" fontAlgn="base" hangingPunct="0">
              <a:spcBef>
                <a:spcPct val="0"/>
              </a:spcBef>
              <a:spcAft>
                <a:spcPct val="0"/>
              </a:spcAft>
              <a:buClr>
                <a:srgbClr val="333399"/>
              </a:buClr>
              <a:buFont typeface="Webdings" pitchFamily="18" charset="2"/>
              <a:buNone/>
              <a:defRPr/>
            </a:pP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40 </a:t>
            </a:r>
            <a:r>
              <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000 € </a:t>
            </a:r>
            <a:r>
              <a:rPr kumimoji="1" lang="fr-FR" sz="1600" b="1" dirty="0" smtClean="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rPr>
              <a:t>HT</a:t>
            </a:r>
            <a:endParaRPr kumimoji="1" lang="fr-FR" sz="1600" b="1" dirty="0">
              <a:solidFill>
                <a:schemeClr val="tx2">
                  <a:lumMod val="60000"/>
                  <a:lumOff val="40000"/>
                </a:schemeClr>
              </a:solidFill>
              <a:effectLst>
                <a:outerShdw blurRad="38100" dist="38100" dir="2700000" algn="tl">
                  <a:srgbClr val="C0C0C0"/>
                </a:outerShdw>
              </a:effectLst>
              <a:latin typeface="Trebuchet MS" panose="020B0603020202020204" pitchFamily="34" charset="0"/>
              <a:cs typeface="Arial" pitchFamily="34" charset="0"/>
            </a:endParaRPr>
          </a:p>
        </p:txBody>
      </p:sp>
    </p:spTree>
    <p:extLst>
      <p:ext uri="{BB962C8B-B14F-4D97-AF65-F5344CB8AC3E}">
        <p14:creationId xmlns:p14="http://schemas.microsoft.com/office/powerpoint/2010/main" val="17737688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16042"/>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algn="just">
              <a:defRPr/>
            </a:pPr>
            <a:r>
              <a:rPr lang="fr-FR" sz="2000" b="1" dirty="0">
                <a:solidFill>
                  <a:srgbClr val="FFFFFF"/>
                </a:solidFill>
                <a:latin typeface="Century Gothic" panose="020B0502020202020204" pitchFamily="34" charset="0"/>
              </a:rPr>
              <a:t>RDV dans 10 ans : Nouveau guide sur les prix</a:t>
            </a:r>
            <a:endParaRPr lang="fr-FR" sz="2000" b="1" dirty="0" smtClean="0">
              <a:solidFill>
                <a:srgbClr val="FFFFFF"/>
              </a:solidFill>
              <a:latin typeface="Century Gothic" panose="020B0502020202020204" pitchFamily="34" charset="0"/>
            </a:endParaRP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11" name="Espace réservé du contenu 3"/>
          <p:cNvSpPr>
            <a:spLocks noGrp="1"/>
          </p:cNvSpPr>
          <p:nvPr>
            <p:ph idx="4294967295"/>
          </p:nvPr>
        </p:nvSpPr>
        <p:spPr>
          <a:xfrm>
            <a:off x="370769" y="962628"/>
            <a:ext cx="7426345" cy="4969965"/>
          </a:xfrm>
          <a:prstGeom prst="rect">
            <a:avLst/>
          </a:prstGeom>
        </p:spPr>
        <p:txBody>
          <a:bodyPr>
            <a:noAutofit/>
          </a:bodyPr>
          <a:lstStyle/>
          <a:p>
            <a:pPr marL="0" indent="0" algn="just">
              <a:lnSpc>
                <a:spcPct val="100000"/>
              </a:lnSpc>
              <a:spcBef>
                <a:spcPts val="1800"/>
              </a:spcBef>
              <a:spcAft>
                <a:spcPts val="600"/>
              </a:spcAft>
              <a:buNone/>
            </a:pPr>
            <a:r>
              <a:rPr lang="fr-FR" sz="1700" dirty="0" smtClean="0">
                <a:latin typeface="+mj-lt"/>
              </a:rPr>
              <a:t>La DAJ </a:t>
            </a:r>
            <a:r>
              <a:rPr lang="fr-FR" sz="1700" smtClean="0">
                <a:latin typeface="+mj-lt"/>
              </a:rPr>
              <a:t>a publié </a:t>
            </a:r>
            <a:r>
              <a:rPr lang="fr-FR" sz="1700" dirty="0" smtClean="0">
                <a:latin typeface="+mj-lt"/>
              </a:rPr>
              <a:t>le nouveau Guide sur les prix.</a:t>
            </a:r>
          </a:p>
          <a:p>
            <a:pPr marL="0" indent="0" algn="just">
              <a:lnSpc>
                <a:spcPct val="100000"/>
              </a:lnSpc>
              <a:spcBef>
                <a:spcPts val="1200"/>
              </a:spcBef>
              <a:spcAft>
                <a:spcPts val="600"/>
              </a:spcAft>
              <a:buNone/>
            </a:pPr>
            <a:r>
              <a:rPr lang="fr-FR" sz="1700" dirty="0">
                <a:latin typeface="+mj-lt"/>
              </a:rPr>
              <a:t>La dernière version datait de 2013. </a:t>
            </a:r>
            <a:r>
              <a:rPr lang="fr-FR" sz="1700" b="1" dirty="0">
                <a:latin typeface="+mj-lt"/>
              </a:rPr>
              <a:t>Ce nouveau guide se veut davantage étoffé avec des exemples et à jour des dernières évolutions réglementaires et jurisprudentielles</a:t>
            </a:r>
            <a:r>
              <a:rPr lang="fr-FR" sz="1700" dirty="0">
                <a:latin typeface="+mj-lt"/>
              </a:rPr>
              <a:t> :</a:t>
            </a:r>
          </a:p>
          <a:p>
            <a:pPr marL="723900" algn="just">
              <a:lnSpc>
                <a:spcPct val="100000"/>
              </a:lnSpc>
              <a:spcBef>
                <a:spcPts val="1200"/>
              </a:spcBef>
              <a:spcAft>
                <a:spcPts val="600"/>
              </a:spcAft>
              <a:buClr>
                <a:srgbClr val="FFCC00"/>
              </a:buClr>
              <a:buFont typeface="Wingdings" panose="05000000000000000000" pitchFamily="2" charset="2"/>
              <a:buChar char="§"/>
            </a:pPr>
            <a:r>
              <a:rPr lang="fr-FR" sz="1700" u="sng" dirty="0">
                <a:latin typeface="+mj-lt"/>
              </a:rPr>
              <a:t>Intégration de l’avis du CE du 15/09/2022 (imprévision …) </a:t>
            </a:r>
            <a:r>
              <a:rPr lang="fr-FR" sz="1700" dirty="0">
                <a:latin typeface="+mj-lt"/>
              </a:rPr>
              <a:t>avec de nouvelles possibilités de modification des prix et modalités de variation des prix des contrats en cours.</a:t>
            </a:r>
          </a:p>
          <a:p>
            <a:pPr marL="723900" algn="just">
              <a:lnSpc>
                <a:spcPct val="100000"/>
              </a:lnSpc>
              <a:spcBef>
                <a:spcPts val="1200"/>
              </a:spcBef>
              <a:spcAft>
                <a:spcPts val="600"/>
              </a:spcAft>
              <a:buClr>
                <a:srgbClr val="FFCC00"/>
              </a:buClr>
              <a:buFont typeface="Wingdings" panose="05000000000000000000" pitchFamily="2" charset="2"/>
              <a:buChar char="§"/>
            </a:pPr>
            <a:r>
              <a:rPr lang="fr-FR" sz="1700" u="sng" dirty="0">
                <a:latin typeface="+mj-lt"/>
              </a:rPr>
              <a:t>Analyse des méthodes de notation du critère prix </a:t>
            </a:r>
          </a:p>
          <a:p>
            <a:pPr marL="723900" algn="just">
              <a:lnSpc>
                <a:spcPct val="100000"/>
              </a:lnSpc>
              <a:spcBef>
                <a:spcPts val="1200"/>
              </a:spcBef>
              <a:spcAft>
                <a:spcPts val="600"/>
              </a:spcAft>
              <a:buClr>
                <a:srgbClr val="FFCC00"/>
              </a:buClr>
              <a:buFont typeface="Wingdings" panose="05000000000000000000" pitchFamily="2" charset="2"/>
              <a:buChar char="§"/>
            </a:pPr>
            <a:r>
              <a:rPr lang="fr-FR" sz="1700" u="sng" dirty="0">
                <a:latin typeface="+mj-lt"/>
              </a:rPr>
              <a:t>Clause de réexamen </a:t>
            </a:r>
          </a:p>
          <a:p>
            <a:pPr marL="723900" algn="just">
              <a:lnSpc>
                <a:spcPct val="100000"/>
              </a:lnSpc>
              <a:spcBef>
                <a:spcPts val="1200"/>
              </a:spcBef>
              <a:spcAft>
                <a:spcPts val="600"/>
              </a:spcAft>
              <a:buClr>
                <a:srgbClr val="FFCC00"/>
              </a:buClr>
              <a:buFont typeface="Wingdings" panose="05000000000000000000" pitchFamily="2" charset="2"/>
              <a:buChar char="§"/>
            </a:pPr>
            <a:r>
              <a:rPr lang="fr-FR" sz="1700" u="sng" dirty="0">
                <a:latin typeface="+mj-lt"/>
              </a:rPr>
              <a:t>Valorisation des certificats d’économie d’énergie (CEE)</a:t>
            </a:r>
          </a:p>
          <a:p>
            <a:pPr marL="0" indent="0" algn="just">
              <a:lnSpc>
                <a:spcPct val="100000"/>
              </a:lnSpc>
              <a:spcBef>
                <a:spcPts val="1200"/>
              </a:spcBef>
              <a:spcAft>
                <a:spcPts val="600"/>
              </a:spcAft>
              <a:buNone/>
            </a:pPr>
            <a:r>
              <a:rPr lang="fr-FR" sz="1700" dirty="0">
                <a:latin typeface="+mj-lt"/>
              </a:rPr>
              <a:t>Et un </a:t>
            </a:r>
            <a:r>
              <a:rPr lang="fr-FR" sz="1700" u="sng" dirty="0">
                <a:latin typeface="+mj-lt"/>
              </a:rPr>
              <a:t>nouveau chapitre 9 « Le contrôle du comptable public</a:t>
            </a:r>
            <a:r>
              <a:rPr lang="fr-FR" sz="1700" dirty="0">
                <a:latin typeface="+mj-lt"/>
              </a:rPr>
              <a:t> sur le prix dans les marchés publics ».</a:t>
            </a:r>
          </a:p>
          <a:p>
            <a:pPr marL="0" indent="0" algn="just">
              <a:lnSpc>
                <a:spcPct val="100000"/>
              </a:lnSpc>
              <a:spcBef>
                <a:spcPts val="1200"/>
              </a:spcBef>
              <a:spcAft>
                <a:spcPts val="600"/>
              </a:spcAft>
              <a:buNone/>
            </a:pPr>
            <a:r>
              <a:rPr lang="fr-FR" sz="1400" i="1" dirty="0">
                <a:latin typeface="+mj-lt"/>
              </a:rPr>
              <a:t>Nota : Guide complété en ce début d’année 2024 par une fiche technique relative aux méthodes de notation du critère « Prix ».</a:t>
            </a:r>
          </a:p>
        </p:txBody>
      </p:sp>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0232" y="1218450"/>
            <a:ext cx="3200847" cy="4458322"/>
          </a:xfrm>
          <a:prstGeom prst="rect">
            <a:avLst/>
          </a:prstGeom>
          <a:ln w="28575">
            <a:solidFill>
              <a:schemeClr val="tx1"/>
            </a:solidFill>
          </a:ln>
        </p:spPr>
      </p:pic>
      <p:sp>
        <p:nvSpPr>
          <p:cNvPr id="13" name="Rectangle 12"/>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FLAMBEE</a:t>
            </a:r>
            <a:r>
              <a:rPr kumimoji="0" lang="fr-FR" sz="2800" b="1"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DES PRIX</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2325465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smtClean="0">
                <a:solidFill>
                  <a:srgbClr val="FFFFFF"/>
                </a:solidFill>
                <a:latin typeface="Century Gothic" panose="020B0502020202020204" pitchFamily="34" charset="0"/>
              </a:rPr>
              <a:t>L’innovation encore mise en avant !</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4" name="Rectangle 3"/>
          <p:cNvSpPr/>
          <p:nvPr/>
        </p:nvSpPr>
        <p:spPr>
          <a:xfrm>
            <a:off x="334815" y="921949"/>
            <a:ext cx="11612266" cy="5232202"/>
          </a:xfrm>
          <a:prstGeom prst="rect">
            <a:avLst/>
          </a:prstGeom>
        </p:spPr>
        <p:txBody>
          <a:bodyPr wrap="square">
            <a:spAutoFit/>
          </a:bodyPr>
          <a:lstStyle/>
          <a:p>
            <a:pPr marL="0" indent="0">
              <a:buNone/>
            </a:pPr>
            <a:r>
              <a:rPr lang="fr-FR" sz="1700" u="sng" dirty="0" smtClean="0"/>
              <a:t>Rappel du dispositif :</a:t>
            </a:r>
          </a:p>
          <a:p>
            <a:pPr marL="285750" indent="-285750">
              <a:buFont typeface="Arial" panose="020B0604020202020204" pitchFamily="34" charset="0"/>
              <a:buChar char="•"/>
            </a:pPr>
            <a:r>
              <a:rPr lang="fr-FR" sz="1700" dirty="0" smtClean="0"/>
              <a:t>Expérimentation </a:t>
            </a:r>
            <a:r>
              <a:rPr lang="fr-FR" sz="1700" dirty="0"/>
              <a:t>pérennisée et intégrée dans le CCP </a:t>
            </a:r>
            <a:r>
              <a:rPr lang="fr-FR" sz="1700" dirty="0" smtClean="0">
                <a:sym typeface="Wingdings" panose="05000000000000000000" pitchFamily="2" charset="2"/>
              </a:rPr>
              <a:t></a:t>
            </a:r>
            <a:r>
              <a:rPr lang="fr-FR" sz="1700" dirty="0" smtClean="0"/>
              <a:t> </a:t>
            </a:r>
            <a:r>
              <a:rPr lang="fr-FR" sz="1700" dirty="0">
                <a:solidFill>
                  <a:srgbClr val="FFCC00"/>
                </a:solidFill>
              </a:rPr>
              <a:t>Article </a:t>
            </a:r>
            <a:r>
              <a:rPr lang="fr-FR" sz="1700" dirty="0" smtClean="0">
                <a:solidFill>
                  <a:srgbClr val="FFCC00"/>
                </a:solidFill>
              </a:rPr>
              <a:t>R2122-9-1 </a:t>
            </a:r>
            <a:r>
              <a:rPr lang="fr-FR" sz="1700" dirty="0" smtClean="0"/>
              <a:t>: les </a:t>
            </a:r>
            <a:r>
              <a:rPr lang="fr-FR" sz="1700" dirty="0"/>
              <a:t>acheteurs peuvent passer un marché de gré à gré pour les achats innovants &lt; à 100 000 € HT. </a:t>
            </a:r>
            <a:endParaRPr lang="fr-FR" sz="1700" dirty="0" smtClean="0"/>
          </a:p>
          <a:p>
            <a:pPr marL="285750" indent="-285750">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smtClean="0">
                <a:solidFill>
                  <a:srgbClr val="FFCC00"/>
                </a:solidFill>
              </a:rPr>
              <a:t>Art </a:t>
            </a:r>
            <a:r>
              <a:rPr lang="fr-FR" sz="1700" dirty="0">
                <a:solidFill>
                  <a:srgbClr val="FFCC00"/>
                </a:solidFill>
              </a:rPr>
              <a:t>R2124-3 du CCP </a:t>
            </a:r>
            <a:r>
              <a:rPr lang="fr-FR" sz="1700" dirty="0"/>
              <a:t>: l’innovation est largement appréhendée puisqu’elle peut être « technologique, commerciale ou organisationnelle ».</a:t>
            </a:r>
          </a:p>
          <a:p>
            <a:pPr marL="0" indent="0">
              <a:buNone/>
            </a:pPr>
            <a:r>
              <a:rPr lang="fr-FR" sz="1700" dirty="0"/>
              <a:t>- mise en œuvre de nouveaux procédés de production ou de construction ;</a:t>
            </a:r>
          </a:p>
          <a:p>
            <a:pPr marL="0" indent="0">
              <a:buNone/>
            </a:pPr>
            <a:r>
              <a:rPr lang="fr-FR" sz="1700" dirty="0"/>
              <a:t>- d’une nouvelle méthode de commercialisation ;</a:t>
            </a:r>
          </a:p>
          <a:p>
            <a:pPr marL="0" indent="0">
              <a:buNone/>
            </a:pPr>
            <a:r>
              <a:rPr lang="fr-FR" sz="1700" dirty="0"/>
              <a:t>ou d’une nouvelle méthode organisationnelle dans les pratiques, l’organisation du lieu de travail ou les relations extérieures de l’entreprise !</a:t>
            </a:r>
          </a:p>
          <a:p>
            <a:pPr marL="285750" indent="-285750">
              <a:buFont typeface="Arial" panose="020B0604020202020204" pitchFamily="34" charset="0"/>
              <a:buChar char="•"/>
            </a:pPr>
            <a:endParaRPr lang="fr-FR" sz="1700" dirty="0" smtClean="0"/>
          </a:p>
          <a:p>
            <a:pPr marL="285750" indent="-285750">
              <a:buFont typeface="Arial" panose="020B0604020202020204" pitchFamily="34" charset="0"/>
              <a:buChar char="•"/>
            </a:pPr>
            <a:r>
              <a:rPr lang="fr-FR" sz="1700" dirty="0" smtClean="0">
                <a:solidFill>
                  <a:srgbClr val="FFCC00"/>
                </a:solidFill>
              </a:rPr>
              <a:t>Art </a:t>
            </a:r>
            <a:r>
              <a:rPr lang="fr-FR" sz="1700" dirty="0">
                <a:solidFill>
                  <a:srgbClr val="FFCC00"/>
                </a:solidFill>
              </a:rPr>
              <a:t>L2172-3 du CCP </a:t>
            </a:r>
            <a:r>
              <a:rPr lang="fr-FR" sz="1700" dirty="0"/>
              <a:t>: de plus, une innovation ne consiste pas nécessairement en une « nouveauté » mais peut aussi consister en une « amélioration sensible » </a:t>
            </a:r>
            <a:r>
              <a:rPr lang="fr-FR" sz="1700" dirty="0" smtClean="0"/>
              <a:t>!</a:t>
            </a:r>
            <a:endParaRPr lang="fr-FR" sz="1700" dirty="0"/>
          </a:p>
          <a:p>
            <a:pPr marL="0" indent="0">
              <a:buNone/>
            </a:pPr>
            <a:endParaRPr lang="fr-FR" sz="1700" b="1" dirty="0" smtClean="0">
              <a:solidFill>
                <a:srgbClr val="FFC000"/>
              </a:solidFill>
            </a:endParaRPr>
          </a:p>
          <a:p>
            <a:pPr marL="0" indent="0">
              <a:buNone/>
            </a:pPr>
            <a:r>
              <a:rPr lang="fr-FR" sz="1700" b="1" dirty="0">
                <a:solidFill>
                  <a:srgbClr val="FFC000"/>
                </a:solidFill>
              </a:rPr>
              <a:t>Loi de finances pour 2024</a:t>
            </a:r>
            <a:endParaRPr lang="fr-FR" sz="1100" b="1" dirty="0" smtClean="0">
              <a:solidFill>
                <a:prstClr val="black"/>
              </a:solidFill>
            </a:endParaRPr>
          </a:p>
          <a:p>
            <a:pPr marL="0" indent="0">
              <a:buNone/>
            </a:pPr>
            <a:endParaRPr lang="fr-FR" sz="1100" dirty="0">
              <a:solidFill>
                <a:prstClr val="black"/>
              </a:solidFill>
            </a:endParaRPr>
          </a:p>
          <a:p>
            <a:pPr marL="0" indent="0">
              <a:buNone/>
            </a:pPr>
            <a:r>
              <a:rPr lang="fr-FR" sz="1700" dirty="0" smtClean="0"/>
              <a:t>Désormais, </a:t>
            </a:r>
            <a:r>
              <a:rPr lang="fr-FR" sz="1700" b="1" dirty="0" smtClean="0"/>
              <a:t>l’innovation </a:t>
            </a:r>
            <a:r>
              <a:rPr lang="fr-FR" sz="1700" b="1" dirty="0"/>
              <a:t>peut même ressortir de la seule nature de l’entreprise ! </a:t>
            </a:r>
            <a:r>
              <a:rPr lang="fr-FR" sz="1700" dirty="0" smtClean="0"/>
              <a:t>indépendamment de la nature de l’achat lui-même.</a:t>
            </a:r>
            <a:r>
              <a:rPr lang="fr-FR" sz="1700" dirty="0"/>
              <a:t/>
            </a:r>
            <a:br>
              <a:rPr lang="fr-FR" sz="1700" dirty="0"/>
            </a:br>
            <a:r>
              <a:rPr lang="fr-FR" sz="1700" dirty="0"/>
              <a:t>Est nécessairement innovant l’achat réalisé auprès « </a:t>
            </a:r>
            <a:r>
              <a:rPr lang="fr-FR" sz="1700" u="sng" dirty="0"/>
              <a:t>des jeunes entreprises définies à l’article 44 sexies-0 A du code général des impôts</a:t>
            </a:r>
            <a:r>
              <a:rPr lang="fr-FR" sz="1700" dirty="0"/>
              <a:t> » (= certaines </a:t>
            </a:r>
            <a:r>
              <a:rPr lang="fr-FR" sz="1700" dirty="0" smtClean="0"/>
              <a:t>PME dont l’activité est axée Recherche).</a:t>
            </a:r>
            <a:endParaRPr lang="fr-FR" sz="1700" dirty="0">
              <a:solidFill>
                <a:prstClr val="black"/>
              </a:solidFill>
            </a:endParaRP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FLAMBEE</a:t>
            </a:r>
            <a:r>
              <a:rPr kumimoji="0" lang="fr-FR" sz="2800" b="1"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DES PRIX</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410782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896100"/>
          </a:xfrm>
          <a:prstGeom prst="rect">
            <a:avLst/>
          </a:prstGeom>
        </p:spPr>
      </p:pic>
      <p:sp>
        <p:nvSpPr>
          <p:cNvPr id="7" name="Rectangle 6"/>
          <p:cNvSpPr/>
          <p:nvPr/>
        </p:nvSpPr>
        <p:spPr bwMode="auto">
          <a:xfrm>
            <a:off x="2338939" y="3380510"/>
            <a:ext cx="9409716"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a:ex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#LA</a:t>
            </a:r>
            <a:r>
              <a:rPr kumimoji="0" lang="fr-FR" sz="4400" b="0"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COMMANDE PUBLIQUE ET LE DÉVELOPPEMENT DURABLE</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grpSp>
        <p:nvGrpSpPr>
          <p:cNvPr id="4" name="Groupe 3"/>
          <p:cNvGrpSpPr/>
          <p:nvPr/>
        </p:nvGrpSpPr>
        <p:grpSpPr>
          <a:xfrm>
            <a:off x="0" y="6478964"/>
            <a:ext cx="12192000" cy="406420"/>
            <a:chOff x="-1524000" y="1294388"/>
            <a:chExt cx="12192000" cy="406420"/>
          </a:xfrm>
        </p:grpSpPr>
        <p:sp>
          <p:nvSpPr>
            <p:cNvPr id="5" name="Rectangle 4"/>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2510747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16042"/>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algn="just">
              <a:defRPr/>
            </a:pPr>
            <a:r>
              <a:rPr lang="fr-FR" sz="2000" b="1" dirty="0" smtClean="0">
                <a:solidFill>
                  <a:srgbClr val="FFFFFF"/>
                </a:solidFill>
                <a:latin typeface="Century Gothic" panose="020B0502020202020204" pitchFamily="34" charset="0"/>
              </a:rPr>
              <a:t>Loi </a:t>
            </a:r>
            <a:r>
              <a:rPr lang="fr-FR" sz="2000" b="1" dirty="0">
                <a:solidFill>
                  <a:srgbClr val="FFFFFF"/>
                </a:solidFill>
                <a:latin typeface="Century Gothic" panose="020B0502020202020204" pitchFamily="34" charset="0"/>
              </a:rPr>
              <a:t>n° 2023-973 du 23 octobre 2023 relative à l’industrie verte</a:t>
            </a:r>
            <a:endParaRPr lang="fr-FR" sz="2000" b="1" dirty="0" smtClean="0">
              <a:solidFill>
                <a:srgbClr val="FFFFFF"/>
              </a:solidFill>
              <a:latin typeface="Century Gothic" panose="020B0502020202020204" pitchFamily="34" charset="0"/>
            </a:endParaRPr>
          </a:p>
        </p:txBody>
      </p:sp>
      <p:sp>
        <p:nvSpPr>
          <p:cNvPr id="2" name="ZoneTexte 1"/>
          <p:cNvSpPr txBox="1"/>
          <p:nvPr/>
        </p:nvSpPr>
        <p:spPr>
          <a:xfrm>
            <a:off x="382001" y="966471"/>
            <a:ext cx="11427997" cy="5583067"/>
          </a:xfrm>
          <a:prstGeom prst="rect">
            <a:avLst/>
          </a:prstGeom>
          <a:noFill/>
        </p:spPr>
        <p:txBody>
          <a:bodyPr wrap="square" rtlCol="0">
            <a:spAutoFit/>
          </a:bodyPr>
          <a:lstStyle/>
          <a:p>
            <a:pPr algn="just">
              <a:lnSpc>
                <a:spcPct val="110000"/>
              </a:lnSpc>
              <a:spcBef>
                <a:spcPts val="1800"/>
              </a:spcBef>
            </a:pPr>
            <a:r>
              <a:rPr lang="fr-FR" sz="1700" b="1" dirty="0" smtClean="0">
                <a:solidFill>
                  <a:srgbClr val="FFC000"/>
                </a:solidFill>
                <a:sym typeface="Wingdings" panose="05000000000000000000" pitchFamily="2" charset="2"/>
              </a:rPr>
              <a:t> </a:t>
            </a:r>
            <a:r>
              <a:rPr lang="fr-FR" sz="1700" b="1" dirty="0" smtClean="0"/>
              <a:t>Accélération </a:t>
            </a:r>
            <a:r>
              <a:rPr lang="fr-FR" sz="1700" b="1" dirty="0"/>
              <a:t>de la prise en compte </a:t>
            </a:r>
            <a:r>
              <a:rPr lang="fr-FR" sz="1700" b="1" dirty="0" smtClean="0"/>
              <a:t>des exigences développement durable dans </a:t>
            </a:r>
            <a:r>
              <a:rPr lang="fr-FR" sz="1700" b="1" dirty="0"/>
              <a:t>la commande </a:t>
            </a:r>
            <a:r>
              <a:rPr lang="fr-FR" sz="1700" b="1" dirty="0" smtClean="0"/>
              <a:t>publique avec une entrée en vigueur progressive selon la catégorie de marché, et </a:t>
            </a:r>
            <a:r>
              <a:rPr lang="fr-FR" sz="1700" b="1" dirty="0"/>
              <a:t>dès juillet </a:t>
            </a:r>
            <a:r>
              <a:rPr lang="fr-FR" sz="1700" b="1" dirty="0" smtClean="0"/>
              <a:t>2024</a:t>
            </a:r>
            <a:r>
              <a:rPr lang="fr-FR" sz="1700" dirty="0" smtClean="0"/>
              <a:t> pour </a:t>
            </a:r>
            <a:r>
              <a:rPr lang="fr-FR" sz="1700" dirty="0"/>
              <a:t>les produits clés de la décarbonation (voitures électriques, pompes à chaleur</a:t>
            </a:r>
            <a:r>
              <a:rPr lang="fr-FR" sz="1700" dirty="0" smtClean="0"/>
              <a:t>…).</a:t>
            </a:r>
          </a:p>
          <a:p>
            <a:pPr algn="just">
              <a:lnSpc>
                <a:spcPct val="110000"/>
              </a:lnSpc>
              <a:spcBef>
                <a:spcPts val="1800"/>
              </a:spcBef>
            </a:pPr>
            <a:endParaRPr lang="fr-FR" sz="1700" dirty="0"/>
          </a:p>
          <a:p>
            <a:pPr algn="just">
              <a:lnSpc>
                <a:spcPct val="110000"/>
              </a:lnSpc>
              <a:spcBef>
                <a:spcPts val="1200"/>
              </a:spcBef>
            </a:pPr>
            <a:r>
              <a:rPr lang="fr-FR" sz="1700" b="1" dirty="0" smtClean="0">
                <a:solidFill>
                  <a:srgbClr val="FFC000"/>
                </a:solidFill>
                <a:sym typeface="Wingdings" panose="05000000000000000000" pitchFamily="2" charset="2"/>
              </a:rPr>
              <a:t></a:t>
            </a:r>
            <a:r>
              <a:rPr lang="fr-FR" sz="1700" dirty="0" smtClean="0">
                <a:sym typeface="Wingdings" panose="05000000000000000000" pitchFamily="2" charset="2"/>
              </a:rPr>
              <a:t> </a:t>
            </a:r>
            <a:r>
              <a:rPr lang="fr-FR" sz="1700" b="1" dirty="0" smtClean="0"/>
              <a:t>Extension </a:t>
            </a:r>
            <a:r>
              <a:rPr lang="fr-FR" sz="1700" b="1" dirty="0"/>
              <a:t>du SPASER à tous les acheteurs</a:t>
            </a:r>
            <a:r>
              <a:rPr lang="fr-FR" sz="1700" dirty="0"/>
              <a:t> soumis au CCP, dont l’</a:t>
            </a:r>
            <a:r>
              <a:rPr lang="fr-FR" sz="1700" dirty="0" err="1"/>
              <a:t>Etat</a:t>
            </a:r>
            <a:r>
              <a:rPr lang="fr-FR" sz="1700" dirty="0"/>
              <a:t> </a:t>
            </a:r>
            <a:r>
              <a:rPr lang="fr-FR" sz="1700" b="1" dirty="0"/>
              <a:t>(&gt; 50 M€ d’achats annuels</a:t>
            </a:r>
            <a:r>
              <a:rPr lang="fr-FR" sz="1700" dirty="0"/>
              <a:t>) + mutualisation possible du </a:t>
            </a:r>
            <a:r>
              <a:rPr lang="fr-FR" sz="1700" dirty="0" smtClean="0"/>
              <a:t>SPASER</a:t>
            </a:r>
          </a:p>
          <a:p>
            <a:pPr algn="just">
              <a:lnSpc>
                <a:spcPct val="110000"/>
              </a:lnSpc>
              <a:spcBef>
                <a:spcPts val="1200"/>
              </a:spcBef>
            </a:pPr>
            <a:endParaRPr lang="fr-FR" sz="1700" dirty="0"/>
          </a:p>
          <a:p>
            <a:pPr algn="just">
              <a:lnSpc>
                <a:spcPct val="110000"/>
              </a:lnSpc>
              <a:spcBef>
                <a:spcPts val="1200"/>
              </a:spcBef>
            </a:pPr>
            <a:r>
              <a:rPr lang="fr-FR" sz="1700" b="1" dirty="0" smtClean="0">
                <a:solidFill>
                  <a:srgbClr val="FFC000"/>
                </a:solidFill>
                <a:sym typeface="Wingdings" panose="05000000000000000000" pitchFamily="2" charset="2"/>
              </a:rPr>
              <a:t> </a:t>
            </a:r>
            <a:r>
              <a:rPr lang="fr-FR" sz="1700" b="1" dirty="0" smtClean="0"/>
              <a:t>Création de trois nouveaux motifs d’exclusion (facultative)</a:t>
            </a:r>
            <a:r>
              <a:rPr lang="fr-FR" sz="1700" dirty="0" smtClean="0"/>
              <a:t> des marchés publics pour les entreprises :</a:t>
            </a:r>
          </a:p>
          <a:p>
            <a:pPr marL="285750" indent="-285750" algn="just">
              <a:lnSpc>
                <a:spcPct val="110000"/>
              </a:lnSpc>
              <a:spcBef>
                <a:spcPts val="600"/>
              </a:spcBef>
              <a:buFontTx/>
              <a:buChar char="-"/>
            </a:pPr>
            <a:r>
              <a:rPr lang="fr-FR" sz="1700" dirty="0" smtClean="0"/>
              <a:t>BEGES</a:t>
            </a:r>
          </a:p>
          <a:p>
            <a:pPr marL="285750" indent="-285750" algn="just">
              <a:lnSpc>
                <a:spcPct val="110000"/>
              </a:lnSpc>
              <a:spcBef>
                <a:spcPts val="600"/>
              </a:spcBef>
              <a:buFontTx/>
              <a:buChar char="-"/>
            </a:pPr>
            <a:r>
              <a:rPr lang="fr-FR" dirty="0" smtClean="0"/>
              <a:t>informations </a:t>
            </a:r>
            <a:r>
              <a:rPr lang="fr-FR" dirty="0"/>
              <a:t>en matière de durabilité</a:t>
            </a:r>
            <a:endParaRPr lang="fr-FR" sz="1700" dirty="0" smtClean="0"/>
          </a:p>
          <a:p>
            <a:pPr marL="285750" indent="-285750" algn="just">
              <a:lnSpc>
                <a:spcPct val="110000"/>
              </a:lnSpc>
              <a:spcBef>
                <a:spcPts val="600"/>
              </a:spcBef>
              <a:buFontTx/>
              <a:buChar char="-"/>
            </a:pPr>
            <a:r>
              <a:rPr lang="fr-FR" sz="1700" dirty="0" smtClean="0"/>
              <a:t>Lutte contre la concurrence déloyale</a:t>
            </a:r>
          </a:p>
          <a:p>
            <a:pPr algn="just">
              <a:lnSpc>
                <a:spcPct val="110000"/>
              </a:lnSpc>
              <a:spcBef>
                <a:spcPts val="1200"/>
              </a:spcBef>
            </a:pPr>
            <a:endParaRPr lang="fr-FR" sz="1700" b="1" dirty="0" smtClean="0">
              <a:solidFill>
                <a:srgbClr val="FFC000"/>
              </a:solidFill>
              <a:sym typeface="Wingdings" panose="05000000000000000000" pitchFamily="2" charset="2"/>
            </a:endParaRPr>
          </a:p>
          <a:p>
            <a:pPr algn="just">
              <a:lnSpc>
                <a:spcPct val="110000"/>
              </a:lnSpc>
              <a:spcBef>
                <a:spcPts val="1200"/>
              </a:spcBef>
            </a:pPr>
            <a:r>
              <a:rPr lang="fr-FR" sz="1700" b="1" dirty="0" smtClean="0">
                <a:solidFill>
                  <a:srgbClr val="FFC000"/>
                </a:solidFill>
                <a:sym typeface="Wingdings" panose="05000000000000000000" pitchFamily="2" charset="2"/>
              </a:rPr>
              <a:t> </a:t>
            </a:r>
            <a:r>
              <a:rPr lang="fr-FR" sz="1700" b="1" dirty="0"/>
              <a:t>Mise en place d’un standard « Triple E » </a:t>
            </a:r>
            <a:r>
              <a:rPr lang="fr-FR" sz="1700" dirty="0"/>
              <a:t>- excellence environnementale européenne – pour procurer un avantage compétitif aux entreprises qui ont opté  pour une production écologiquement exigeante</a:t>
            </a:r>
            <a:r>
              <a:rPr lang="fr-FR" sz="1700" dirty="0" smtClean="0"/>
              <a:t>.</a:t>
            </a:r>
            <a:endParaRPr lang="fr-FR" sz="1700" dirty="0"/>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DEVELOPPPEMENT DURABLE</a:t>
            </a:r>
            <a:endParaRPr kumimoji="0" lang="fr-FR" sz="11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5387732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16042"/>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algn="just">
              <a:defRPr/>
            </a:pPr>
            <a:r>
              <a:rPr lang="fr-FR" sz="2000" b="1" dirty="0" smtClean="0">
                <a:solidFill>
                  <a:srgbClr val="FFFFFF"/>
                </a:solidFill>
                <a:latin typeface="Century Gothic" panose="020B0502020202020204" pitchFamily="34" charset="0"/>
              </a:rPr>
              <a:t>Un nouveau Décret AGEC !</a:t>
            </a:r>
          </a:p>
        </p:txBody>
      </p:sp>
      <p:sp>
        <p:nvSpPr>
          <p:cNvPr id="2" name="ZoneTexte 1"/>
          <p:cNvSpPr txBox="1"/>
          <p:nvPr/>
        </p:nvSpPr>
        <p:spPr>
          <a:xfrm>
            <a:off x="355599" y="1219242"/>
            <a:ext cx="11427997" cy="4332725"/>
          </a:xfrm>
          <a:prstGeom prst="rect">
            <a:avLst/>
          </a:prstGeom>
          <a:noFill/>
        </p:spPr>
        <p:txBody>
          <a:bodyPr wrap="square" rtlCol="0">
            <a:spAutoFit/>
          </a:bodyPr>
          <a:lstStyle/>
          <a:p>
            <a:pPr algn="just">
              <a:lnSpc>
                <a:spcPct val="110000"/>
              </a:lnSpc>
              <a:spcBef>
                <a:spcPts val="1800"/>
              </a:spcBef>
            </a:pPr>
            <a:r>
              <a:rPr lang="fr-FR" sz="1700" b="1" dirty="0">
                <a:solidFill>
                  <a:srgbClr val="FFCC00"/>
                </a:solidFill>
                <a:sym typeface="Wingdings" panose="05000000000000000000" pitchFamily="2" charset="2"/>
              </a:rPr>
              <a:t>Décret n° 2024-134 </a:t>
            </a:r>
            <a:r>
              <a:rPr lang="fr-FR" sz="1700" b="1" dirty="0" smtClean="0">
                <a:solidFill>
                  <a:srgbClr val="FFCC00"/>
                </a:solidFill>
                <a:sym typeface="Wingdings" panose="05000000000000000000" pitchFamily="2" charset="2"/>
              </a:rPr>
              <a:t>du </a:t>
            </a:r>
            <a:r>
              <a:rPr lang="fr-FR" sz="1700" b="1" dirty="0">
                <a:solidFill>
                  <a:srgbClr val="FFCC00"/>
                </a:solidFill>
                <a:sym typeface="Wingdings" panose="05000000000000000000" pitchFamily="2" charset="2"/>
              </a:rPr>
              <a:t>21/02/2024 relatif à l’obligation d’acquisition par la commande publique de biens issus du réemploi ou de la réutilisation ou intégrant des matières recyclées. </a:t>
            </a:r>
            <a:endParaRPr lang="fr-FR" sz="1700" b="1" dirty="0" smtClean="0">
              <a:solidFill>
                <a:srgbClr val="FFCC00"/>
              </a:solidFill>
              <a:sym typeface="Wingdings" panose="05000000000000000000" pitchFamily="2" charset="2"/>
            </a:endParaRPr>
          </a:p>
          <a:p>
            <a:pPr algn="just">
              <a:lnSpc>
                <a:spcPct val="110000"/>
              </a:lnSpc>
              <a:spcBef>
                <a:spcPts val="1800"/>
              </a:spcBef>
            </a:pPr>
            <a:r>
              <a:rPr lang="fr-FR" sz="1700" dirty="0" smtClean="0">
                <a:sym typeface="Wingdings" panose="05000000000000000000" pitchFamily="2" charset="2"/>
              </a:rPr>
              <a:t>Entre </a:t>
            </a:r>
            <a:r>
              <a:rPr lang="fr-FR" sz="1700" dirty="0">
                <a:sym typeface="Wingdings" panose="05000000000000000000" pitchFamily="2" charset="2"/>
              </a:rPr>
              <a:t>en vigueur </a:t>
            </a:r>
            <a:r>
              <a:rPr lang="fr-FR" sz="1700" b="1" dirty="0">
                <a:sym typeface="Wingdings" panose="05000000000000000000" pitchFamily="2" charset="2"/>
              </a:rPr>
              <a:t>le 1er/07/2024</a:t>
            </a:r>
            <a:r>
              <a:rPr lang="fr-FR" sz="1700" dirty="0">
                <a:sym typeface="Wingdings" panose="05000000000000000000" pitchFamily="2" charset="2"/>
              </a:rPr>
              <a:t>.</a:t>
            </a:r>
          </a:p>
          <a:p>
            <a:pPr algn="just">
              <a:lnSpc>
                <a:spcPct val="110000"/>
              </a:lnSpc>
              <a:spcBef>
                <a:spcPts val="1800"/>
              </a:spcBef>
            </a:pPr>
            <a:r>
              <a:rPr lang="fr-FR" sz="1700" dirty="0">
                <a:sym typeface="Wingdings" panose="05000000000000000000" pitchFamily="2" charset="2"/>
              </a:rPr>
              <a:t>Nouvelle liste de catégories de produits avec des </a:t>
            </a:r>
            <a:r>
              <a:rPr lang="fr-FR" sz="1700" b="1" dirty="0">
                <a:sym typeface="Wingdings" panose="05000000000000000000" pitchFamily="2" charset="2"/>
              </a:rPr>
              <a:t>proportions minimum qui augmentent : 2024, 2027, 2030</a:t>
            </a:r>
          </a:p>
          <a:p>
            <a:pPr algn="just">
              <a:lnSpc>
                <a:spcPct val="110000"/>
              </a:lnSpc>
              <a:spcBef>
                <a:spcPts val="1800"/>
              </a:spcBef>
            </a:pPr>
            <a:r>
              <a:rPr lang="fr-FR" sz="1700" dirty="0">
                <a:sym typeface="Wingdings" panose="05000000000000000000" pitchFamily="2" charset="2"/>
              </a:rPr>
              <a:t>Des objectifs pouvant être atteints par </a:t>
            </a:r>
            <a:r>
              <a:rPr lang="fr-FR" sz="1700" dirty="0" smtClean="0">
                <a:sym typeface="Wingdings" panose="05000000000000000000" pitchFamily="2" charset="2"/>
              </a:rPr>
              <a:t>l’acquisition de biens </a:t>
            </a:r>
            <a:r>
              <a:rPr lang="fr-FR" sz="1700" b="1" dirty="0" smtClean="0">
                <a:sym typeface="Wingdings" panose="05000000000000000000" pitchFamily="2" charset="2"/>
              </a:rPr>
              <a:t>par donation </a:t>
            </a:r>
            <a:r>
              <a:rPr lang="fr-FR" sz="1700" dirty="0">
                <a:sym typeface="Wingdings" panose="05000000000000000000" pitchFamily="2" charset="2"/>
              </a:rPr>
              <a:t>de produits via une plateforme de dons mobiliers de l'administration </a:t>
            </a:r>
          </a:p>
          <a:p>
            <a:pPr algn="just">
              <a:lnSpc>
                <a:spcPct val="110000"/>
              </a:lnSpc>
              <a:spcBef>
                <a:spcPts val="1800"/>
              </a:spcBef>
            </a:pPr>
            <a:r>
              <a:rPr lang="fr-FR" sz="1700" b="1" dirty="0">
                <a:solidFill>
                  <a:srgbClr val="FFCC00"/>
                </a:solidFill>
                <a:sym typeface="Wingdings" panose="05000000000000000000" pitchFamily="2" charset="2"/>
              </a:rPr>
              <a:t>Deux arrêtés du 29/02/2024 complètent le Décret :</a:t>
            </a:r>
          </a:p>
          <a:p>
            <a:pPr algn="just">
              <a:lnSpc>
                <a:spcPct val="110000"/>
              </a:lnSpc>
              <a:spcBef>
                <a:spcPts val="1800"/>
              </a:spcBef>
            </a:pPr>
            <a:r>
              <a:rPr lang="fr-FR" sz="1700" dirty="0">
                <a:sym typeface="Wingdings" panose="05000000000000000000" pitchFamily="2" charset="2"/>
              </a:rPr>
              <a:t>Arrêté </a:t>
            </a:r>
            <a:r>
              <a:rPr lang="fr-FR" sz="1700" dirty="0" err="1">
                <a:sym typeface="Wingdings" panose="05000000000000000000" pitchFamily="2" charset="2"/>
              </a:rPr>
              <a:t>NOR</a:t>
            </a:r>
            <a:r>
              <a:rPr lang="fr-FR" sz="1700" dirty="0">
                <a:sym typeface="Wingdings" panose="05000000000000000000" pitchFamily="2" charset="2"/>
              </a:rPr>
              <a:t> TRED2403741A pour préciser la </a:t>
            </a:r>
            <a:r>
              <a:rPr lang="fr-FR" sz="1700" b="1" dirty="0">
                <a:sym typeface="Wingdings" panose="05000000000000000000" pitchFamily="2" charset="2"/>
              </a:rPr>
              <a:t>liste des produits </a:t>
            </a:r>
            <a:r>
              <a:rPr lang="fr-FR" sz="1700" dirty="0">
                <a:sym typeface="Wingdings" panose="05000000000000000000" pitchFamily="2" charset="2"/>
              </a:rPr>
              <a:t>relevant de chaque catégorie soumise à l’obligation d’acquisition vertueuse.</a:t>
            </a:r>
          </a:p>
          <a:p>
            <a:pPr algn="just">
              <a:lnSpc>
                <a:spcPct val="110000"/>
              </a:lnSpc>
              <a:spcBef>
                <a:spcPts val="1800"/>
              </a:spcBef>
            </a:pPr>
            <a:r>
              <a:rPr lang="fr-FR" sz="1700" dirty="0">
                <a:sym typeface="Wingdings" panose="05000000000000000000" pitchFamily="2" charset="2"/>
              </a:rPr>
              <a:t>Arrêté </a:t>
            </a:r>
            <a:r>
              <a:rPr lang="fr-FR" sz="1700" dirty="0" err="1">
                <a:sym typeface="Wingdings" panose="05000000000000000000" pitchFamily="2" charset="2"/>
              </a:rPr>
              <a:t>NOR</a:t>
            </a:r>
            <a:r>
              <a:rPr lang="fr-FR" sz="1700" dirty="0">
                <a:sym typeface="Wingdings" panose="05000000000000000000" pitchFamily="2" charset="2"/>
              </a:rPr>
              <a:t> TRED2403742A pour fixer la </a:t>
            </a:r>
            <a:r>
              <a:rPr lang="fr-FR" sz="1700" b="1" dirty="0">
                <a:sym typeface="Wingdings" panose="05000000000000000000" pitchFamily="2" charset="2"/>
              </a:rPr>
              <a:t>grille de valeur forfaitaire </a:t>
            </a:r>
            <a:r>
              <a:rPr lang="fr-FR" sz="1700" dirty="0">
                <a:sym typeface="Wingdings" panose="05000000000000000000" pitchFamily="2" charset="2"/>
              </a:rPr>
              <a:t>permettant la comptabilisation des dons.</a:t>
            </a: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DEVELOPPPEMENT DURABLE</a:t>
            </a:r>
            <a:endParaRPr kumimoji="0" lang="fr-FR" sz="11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5053843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16042"/>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algn="just">
              <a:defRPr/>
            </a:pPr>
            <a:r>
              <a:rPr lang="fr-FR" sz="2000" b="1" dirty="0">
                <a:solidFill>
                  <a:srgbClr val="FFFFFF"/>
                </a:solidFill>
                <a:latin typeface="Century Gothic" panose="020B0502020202020204" pitchFamily="34" charset="0"/>
              </a:rPr>
              <a:t>Expérimentation dans la rénovation énergétique</a:t>
            </a:r>
            <a:endParaRPr lang="fr-FR" sz="2000" b="1" dirty="0" smtClean="0">
              <a:solidFill>
                <a:srgbClr val="FFFFFF"/>
              </a:solidFill>
              <a:latin typeface="Century Gothic" panose="020B0502020202020204" pitchFamily="34" charset="0"/>
            </a:endParaRPr>
          </a:p>
        </p:txBody>
      </p:sp>
      <p:sp>
        <p:nvSpPr>
          <p:cNvPr id="2" name="ZoneTexte 1"/>
          <p:cNvSpPr txBox="1"/>
          <p:nvPr/>
        </p:nvSpPr>
        <p:spPr>
          <a:xfrm>
            <a:off x="382001" y="866814"/>
            <a:ext cx="11427997" cy="5454827"/>
          </a:xfrm>
          <a:prstGeom prst="rect">
            <a:avLst/>
          </a:prstGeom>
          <a:noFill/>
        </p:spPr>
        <p:txBody>
          <a:bodyPr wrap="square" rtlCol="0">
            <a:spAutoFit/>
          </a:bodyPr>
          <a:lstStyle/>
          <a:p>
            <a:pPr algn="just">
              <a:lnSpc>
                <a:spcPct val="110000"/>
              </a:lnSpc>
              <a:spcBef>
                <a:spcPts val="1000"/>
              </a:spcBef>
              <a:spcAft>
                <a:spcPts val="0"/>
              </a:spcAft>
            </a:pPr>
            <a:r>
              <a:rPr lang="fr-FR" sz="1700" b="1" dirty="0">
                <a:solidFill>
                  <a:srgbClr val="FFCC00"/>
                </a:solidFill>
                <a:sym typeface="Wingdings" panose="05000000000000000000" pitchFamily="2" charset="2"/>
              </a:rPr>
              <a:t>Loi n° 2023-222 du 30/03/2023 visant à ouvrir le tiers financement à </a:t>
            </a:r>
            <a:r>
              <a:rPr lang="fr-FR" sz="1700" b="1" dirty="0" smtClean="0">
                <a:solidFill>
                  <a:srgbClr val="FFCC00"/>
                </a:solidFill>
                <a:sym typeface="Wingdings" panose="05000000000000000000" pitchFamily="2" charset="2"/>
              </a:rPr>
              <a:t>l'État, </a:t>
            </a:r>
            <a:r>
              <a:rPr lang="fr-FR" sz="1700" b="1" dirty="0">
                <a:solidFill>
                  <a:srgbClr val="FFCC00"/>
                </a:solidFill>
                <a:sym typeface="Wingdings" panose="05000000000000000000" pitchFamily="2" charset="2"/>
              </a:rPr>
              <a:t>à ses établissements publics et aux collectivités territoriales pour favoriser les travaux de rénovation énergétique :  </a:t>
            </a:r>
            <a:endParaRPr lang="fr-FR" sz="1700" b="1" dirty="0" smtClean="0">
              <a:solidFill>
                <a:srgbClr val="FFCC00"/>
              </a:solidFill>
              <a:sym typeface="Wingdings" panose="05000000000000000000" pitchFamily="2" charset="2"/>
            </a:endParaRPr>
          </a:p>
          <a:p>
            <a:pPr algn="just">
              <a:lnSpc>
                <a:spcPct val="110000"/>
              </a:lnSpc>
              <a:spcBef>
                <a:spcPts val="600"/>
              </a:spcBef>
              <a:spcAft>
                <a:spcPts val="600"/>
              </a:spcAft>
            </a:pPr>
            <a:r>
              <a:rPr lang="fr-FR" sz="1700" dirty="0">
                <a:sym typeface="Wingdings" panose="05000000000000000000" pitchFamily="2" charset="2"/>
              </a:rPr>
              <a:t>Expérimentation pour </a:t>
            </a:r>
            <a:r>
              <a:rPr lang="fr-FR" sz="1700" b="1" dirty="0">
                <a:sym typeface="Wingdings" panose="05000000000000000000" pitchFamily="2" charset="2"/>
              </a:rPr>
              <a:t>5 ans</a:t>
            </a:r>
          </a:p>
          <a:p>
            <a:pPr algn="just">
              <a:lnSpc>
                <a:spcPct val="110000"/>
              </a:lnSpc>
              <a:spcBef>
                <a:spcPts val="1000"/>
              </a:spcBef>
              <a:spcAft>
                <a:spcPts val="600"/>
              </a:spcAft>
            </a:pPr>
            <a:r>
              <a:rPr lang="fr-FR" sz="1700" b="1" dirty="0" smtClean="0">
                <a:sym typeface="Wingdings" panose="05000000000000000000" pitchFamily="2" charset="2"/>
              </a:rPr>
              <a:t>L’État et </a:t>
            </a:r>
            <a:r>
              <a:rPr lang="fr-FR" sz="1700" b="1" dirty="0">
                <a:sym typeface="Wingdings" panose="05000000000000000000" pitchFamily="2" charset="2"/>
              </a:rPr>
              <a:t>ses </a:t>
            </a:r>
            <a:r>
              <a:rPr lang="fr-FR" sz="1700" b="1" dirty="0" smtClean="0">
                <a:sym typeface="Wingdings" panose="05000000000000000000" pitchFamily="2" charset="2"/>
              </a:rPr>
              <a:t>EP, </a:t>
            </a:r>
            <a:r>
              <a:rPr lang="fr-FR" sz="1700" b="1" dirty="0">
                <a:sym typeface="Wingdings" panose="05000000000000000000" pitchFamily="2" charset="2"/>
              </a:rPr>
              <a:t>les collectivités territoriales, leurs </a:t>
            </a:r>
            <a:r>
              <a:rPr lang="fr-FR" sz="1700" b="1" dirty="0" smtClean="0">
                <a:sym typeface="Wingdings" panose="05000000000000000000" pitchFamily="2" charset="2"/>
              </a:rPr>
              <a:t>EP </a:t>
            </a:r>
            <a:r>
              <a:rPr lang="fr-FR" sz="1700" b="1" dirty="0">
                <a:sym typeface="Wingdings" panose="05000000000000000000" pitchFamily="2" charset="2"/>
              </a:rPr>
              <a:t>et leurs groupements</a:t>
            </a:r>
            <a:r>
              <a:rPr lang="fr-FR" sz="1700" dirty="0">
                <a:sym typeface="Wingdings" panose="05000000000000000000" pitchFamily="2" charset="2"/>
              </a:rPr>
              <a:t> peuvent conclure des contrats de performance énergétique pour la rénovation énergétique d’un ou de plusieurs bâtiments</a:t>
            </a:r>
            <a:r>
              <a:rPr lang="fr-FR" sz="1700" dirty="0" smtClean="0">
                <a:sym typeface="Wingdings" panose="05000000000000000000" pitchFamily="2" charset="2"/>
              </a:rPr>
              <a:t>.</a:t>
            </a:r>
          </a:p>
          <a:p>
            <a:pPr algn="just">
              <a:lnSpc>
                <a:spcPct val="110000"/>
              </a:lnSpc>
              <a:spcBef>
                <a:spcPts val="1000"/>
              </a:spcBef>
              <a:spcAft>
                <a:spcPts val="600"/>
              </a:spcAft>
            </a:pPr>
            <a:r>
              <a:rPr lang="fr-FR" sz="1700" b="1" dirty="0">
                <a:sym typeface="Wingdings" panose="05000000000000000000" pitchFamily="2" charset="2"/>
              </a:rPr>
              <a:t>Calcul de </a:t>
            </a:r>
            <a:r>
              <a:rPr lang="fr-FR" sz="1700" b="1" dirty="0" smtClean="0">
                <a:sym typeface="Wingdings" panose="05000000000000000000" pitchFamily="2" charset="2"/>
              </a:rPr>
              <a:t>rémunération spécifique </a:t>
            </a:r>
            <a:r>
              <a:rPr lang="fr-FR" sz="1700" dirty="0">
                <a:sym typeface="Wingdings" panose="05000000000000000000" pitchFamily="2" charset="2"/>
              </a:rPr>
              <a:t>basé sur de nombreux paramètres : coûts d’investissement, de fonctionnement, de financement et des revenus annexes. </a:t>
            </a:r>
          </a:p>
          <a:p>
            <a:pPr algn="just">
              <a:lnSpc>
                <a:spcPct val="110000"/>
              </a:lnSpc>
              <a:spcBef>
                <a:spcPts val="1000"/>
              </a:spcBef>
              <a:spcAft>
                <a:spcPts val="0"/>
              </a:spcAft>
            </a:pPr>
            <a:r>
              <a:rPr lang="fr-FR" sz="1700" dirty="0" smtClean="0">
                <a:sym typeface="Wingdings" panose="05000000000000000000" pitchFamily="2" charset="2"/>
              </a:rPr>
              <a:t>Par </a:t>
            </a:r>
            <a:r>
              <a:rPr lang="fr-FR" sz="1700" dirty="0">
                <a:sym typeface="Wingdings" panose="05000000000000000000" pitchFamily="2" charset="2"/>
              </a:rPr>
              <a:t>cohérence avec la mise en place d’un étalement du paiement (système de « loyers »), </a:t>
            </a:r>
            <a:r>
              <a:rPr lang="fr-FR" sz="1700" b="1" dirty="0">
                <a:sym typeface="Wingdings" panose="05000000000000000000" pitchFamily="2" charset="2"/>
              </a:rPr>
              <a:t>l’expérimentation déroge à plusieurs règles classiques de l’exécution financière dont </a:t>
            </a:r>
            <a:endParaRPr lang="fr-FR" sz="1700" b="1" dirty="0" smtClean="0">
              <a:sym typeface="Wingdings" panose="05000000000000000000" pitchFamily="2" charset="2"/>
            </a:endParaRPr>
          </a:p>
          <a:p>
            <a:pPr marL="285750" indent="-285750" algn="just">
              <a:lnSpc>
                <a:spcPct val="110000"/>
              </a:lnSpc>
              <a:spcBef>
                <a:spcPts val="600"/>
              </a:spcBef>
              <a:spcAft>
                <a:spcPts val="0"/>
              </a:spcAft>
              <a:buFontTx/>
              <a:buChar char="-"/>
            </a:pPr>
            <a:r>
              <a:rPr lang="fr-FR" sz="1700" dirty="0" smtClean="0">
                <a:sym typeface="Wingdings" panose="05000000000000000000" pitchFamily="2" charset="2"/>
              </a:rPr>
              <a:t>la sacrosainte </a:t>
            </a:r>
            <a:r>
              <a:rPr lang="fr-FR" sz="1700" u="sng" dirty="0" smtClean="0">
                <a:sym typeface="Wingdings" panose="05000000000000000000" pitchFamily="2" charset="2"/>
              </a:rPr>
              <a:t>interdiction du paiement différé</a:t>
            </a:r>
          </a:p>
          <a:p>
            <a:pPr marL="285750" indent="-285750" algn="just">
              <a:lnSpc>
                <a:spcPct val="110000"/>
              </a:lnSpc>
              <a:spcBef>
                <a:spcPts val="600"/>
              </a:spcBef>
              <a:spcAft>
                <a:spcPts val="600"/>
              </a:spcAft>
              <a:buFontTx/>
              <a:buChar char="-"/>
            </a:pPr>
            <a:r>
              <a:rPr lang="fr-FR" sz="1700" dirty="0" smtClean="0">
                <a:sym typeface="Wingdings" panose="05000000000000000000" pitchFamily="2" charset="2"/>
              </a:rPr>
              <a:t>celle </a:t>
            </a:r>
            <a:r>
              <a:rPr lang="fr-FR" sz="1700" dirty="0">
                <a:sym typeface="Wingdings" panose="05000000000000000000" pitchFamily="2" charset="2"/>
              </a:rPr>
              <a:t>du </a:t>
            </a:r>
            <a:r>
              <a:rPr lang="fr-FR" sz="1700" u="sng" dirty="0">
                <a:sym typeface="Wingdings" panose="05000000000000000000" pitchFamily="2" charset="2"/>
              </a:rPr>
              <a:t>paiement direct des sous-traitants de 1er rang</a:t>
            </a:r>
            <a:r>
              <a:rPr lang="fr-FR" sz="1700" dirty="0" smtClean="0">
                <a:sym typeface="Wingdings" panose="05000000000000000000" pitchFamily="2" charset="2"/>
              </a:rPr>
              <a:t>.</a:t>
            </a:r>
          </a:p>
          <a:p>
            <a:pPr algn="just">
              <a:lnSpc>
                <a:spcPct val="110000"/>
              </a:lnSpc>
              <a:spcBef>
                <a:spcPts val="1000"/>
              </a:spcBef>
              <a:spcAft>
                <a:spcPts val="600"/>
              </a:spcAft>
            </a:pPr>
            <a:r>
              <a:rPr lang="fr-FR" sz="1700" dirty="0" smtClean="0">
                <a:sym typeface="Wingdings" panose="05000000000000000000" pitchFamily="2" charset="2"/>
              </a:rPr>
              <a:t>Obligatoires = </a:t>
            </a:r>
            <a:r>
              <a:rPr lang="fr-FR" sz="1700" b="1" dirty="0">
                <a:sym typeface="Wingdings" panose="05000000000000000000" pitchFamily="2" charset="2"/>
              </a:rPr>
              <a:t>étude préalable sur l’intérêt de recourir à ce contrat </a:t>
            </a:r>
            <a:r>
              <a:rPr lang="fr-FR" sz="1700" dirty="0">
                <a:sym typeface="Wingdings" panose="05000000000000000000" pitchFamily="2" charset="2"/>
              </a:rPr>
              <a:t>et </a:t>
            </a:r>
            <a:r>
              <a:rPr lang="fr-FR" sz="1700" b="1" dirty="0" smtClean="0">
                <a:sym typeface="Wingdings" panose="05000000000000000000" pitchFamily="2" charset="2"/>
              </a:rPr>
              <a:t>étude </a:t>
            </a:r>
            <a:r>
              <a:rPr lang="fr-FR" sz="1700" b="1" dirty="0">
                <a:sym typeface="Wingdings" panose="05000000000000000000" pitchFamily="2" charset="2"/>
              </a:rPr>
              <a:t>de soutenabilité budgétaire</a:t>
            </a:r>
            <a:r>
              <a:rPr lang="fr-FR" sz="1700" dirty="0">
                <a:sym typeface="Wingdings" panose="05000000000000000000" pitchFamily="2" charset="2"/>
              </a:rPr>
              <a:t>.</a:t>
            </a:r>
          </a:p>
          <a:p>
            <a:pPr algn="just">
              <a:lnSpc>
                <a:spcPct val="110000"/>
              </a:lnSpc>
              <a:spcBef>
                <a:spcPts val="1000"/>
              </a:spcBef>
              <a:spcAft>
                <a:spcPts val="0"/>
              </a:spcAft>
            </a:pPr>
            <a:r>
              <a:rPr lang="fr-FR" sz="1700" b="1" dirty="0" smtClean="0">
                <a:solidFill>
                  <a:srgbClr val="FFCC00"/>
                </a:solidFill>
                <a:sym typeface="Wingdings" panose="05000000000000000000" pitchFamily="2" charset="2"/>
              </a:rPr>
              <a:t>Décret </a:t>
            </a:r>
            <a:r>
              <a:rPr lang="fr-FR" sz="1700" b="1" dirty="0">
                <a:solidFill>
                  <a:srgbClr val="FFCC00"/>
                </a:solidFill>
                <a:sym typeface="Wingdings" panose="05000000000000000000" pitchFamily="2" charset="2"/>
              </a:rPr>
              <a:t>d’application n° 2023-913 du </a:t>
            </a:r>
            <a:r>
              <a:rPr lang="fr-FR" sz="1700" b="1" dirty="0" smtClean="0">
                <a:solidFill>
                  <a:srgbClr val="FFCC00"/>
                </a:solidFill>
                <a:sym typeface="Wingdings" panose="05000000000000000000" pitchFamily="2" charset="2"/>
              </a:rPr>
              <a:t>3/10/2023 </a:t>
            </a:r>
            <a:r>
              <a:rPr lang="fr-FR" sz="1700" b="1" dirty="0">
                <a:solidFill>
                  <a:srgbClr val="FFCC00"/>
                </a:solidFill>
                <a:sym typeface="Wingdings" panose="05000000000000000000" pitchFamily="2" charset="2"/>
              </a:rPr>
              <a:t>: </a:t>
            </a:r>
            <a:endParaRPr lang="fr-FR" sz="1700" b="1" dirty="0" smtClean="0">
              <a:solidFill>
                <a:srgbClr val="FFCC00"/>
              </a:solidFill>
              <a:sym typeface="Wingdings" panose="05000000000000000000" pitchFamily="2" charset="2"/>
            </a:endParaRPr>
          </a:p>
          <a:p>
            <a:pPr algn="just">
              <a:lnSpc>
                <a:spcPct val="110000"/>
              </a:lnSpc>
              <a:spcBef>
                <a:spcPts val="600"/>
              </a:spcBef>
              <a:spcAft>
                <a:spcPts val="0"/>
              </a:spcAft>
            </a:pPr>
            <a:r>
              <a:rPr lang="fr-FR" sz="1700" dirty="0" smtClean="0">
                <a:sym typeface="Wingdings" panose="05000000000000000000" pitchFamily="2" charset="2"/>
              </a:rPr>
              <a:t>Fixe les </a:t>
            </a:r>
            <a:r>
              <a:rPr lang="fr-FR" sz="1700" dirty="0">
                <a:sym typeface="Wingdings" panose="05000000000000000000" pitchFamily="2" charset="2"/>
              </a:rPr>
              <a:t>modalités de recueil des avis de l’organisme expert et du ministre du budget</a:t>
            </a: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DEVELOPPPEMENT DURABLE</a:t>
            </a:r>
            <a:endParaRPr kumimoji="0" lang="fr-FR" sz="11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6290760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515100"/>
          </a:xfrm>
          <a:prstGeom prst="rect">
            <a:avLst/>
          </a:prstGeom>
        </p:spPr>
      </p:pic>
      <p:grpSp>
        <p:nvGrpSpPr>
          <p:cNvPr id="10" name="Groupe 9"/>
          <p:cNvGrpSpPr/>
          <p:nvPr/>
        </p:nvGrpSpPr>
        <p:grpSpPr>
          <a:xfrm>
            <a:off x="0" y="6478964"/>
            <a:ext cx="12192000" cy="406420"/>
            <a:chOff x="-1524000" y="1294388"/>
            <a:chExt cx="12192000" cy="406420"/>
          </a:xfrm>
        </p:grpSpPr>
        <p:sp>
          <p:nvSpPr>
            <p:cNvPr id="11" name="Rectangle 10"/>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7" name="Rectangle 6"/>
          <p:cNvSpPr/>
          <p:nvPr/>
        </p:nvSpPr>
        <p:spPr bwMode="auto">
          <a:xfrm>
            <a:off x="3186545" y="3380510"/>
            <a:ext cx="8562110"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a:ex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#LA COMMANDE PUBLIQUE À L’ÈRE DU TOUT DÉMAT’</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688664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TOUT DEMAT’</a:t>
            </a:r>
            <a:endParaRPr kumimoji="0" lang="fr-FR"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La refonte des formulaires « JOUE »</a:t>
            </a:r>
          </a:p>
        </p:txBody>
      </p:sp>
      <p:sp>
        <p:nvSpPr>
          <p:cNvPr id="2" name="ZoneTexte 1"/>
          <p:cNvSpPr txBox="1"/>
          <p:nvPr/>
        </p:nvSpPr>
        <p:spPr>
          <a:xfrm>
            <a:off x="361950" y="831264"/>
            <a:ext cx="11468099" cy="5816977"/>
          </a:xfrm>
          <a:prstGeom prst="rect">
            <a:avLst/>
          </a:prstGeom>
          <a:noFill/>
        </p:spPr>
        <p:txBody>
          <a:bodyPr wrap="square" rtlCol="0">
            <a:spAutoFit/>
          </a:bodyPr>
          <a:lstStyle/>
          <a:p>
            <a:pPr lvl="0" algn="just">
              <a:defRPr/>
            </a:pPr>
            <a:r>
              <a:rPr kumimoji="0" lang="fr-FR" sz="1700" b="1" i="0" u="none" strike="noStrike" kern="1200" cap="none" spc="0" normalizeH="0" baseline="0" noProof="0" dirty="0">
                <a:ln>
                  <a:noFill/>
                </a:ln>
                <a:solidFill>
                  <a:srgbClr val="FFCC00"/>
                </a:solidFill>
                <a:effectLst/>
                <a:uLnTx/>
                <a:uFillTx/>
              </a:rPr>
              <a:t>Règlement </a:t>
            </a:r>
            <a:r>
              <a:rPr lang="fr-FR" sz="1700" b="1" dirty="0">
                <a:solidFill>
                  <a:srgbClr val="FFCC00"/>
                </a:solidFill>
              </a:rPr>
              <a:t>d’exécution </a:t>
            </a:r>
            <a:r>
              <a:rPr lang="fr-FR" sz="1700" b="1" dirty="0" smtClean="0">
                <a:solidFill>
                  <a:srgbClr val="FFCC00"/>
                </a:solidFill>
              </a:rPr>
              <a:t>n°2019/1780 du 23 septembre 2019 </a:t>
            </a:r>
            <a:r>
              <a:rPr kumimoji="0" lang="fr-FR" sz="1700" b="1" i="0" u="none" strike="noStrike" kern="1200" cap="none" spc="0" normalizeH="0" baseline="0" noProof="0" dirty="0">
                <a:ln>
                  <a:noFill/>
                </a:ln>
                <a:solidFill>
                  <a:srgbClr val="FFCC00"/>
                </a:solidFill>
                <a:effectLst/>
                <a:uLnTx/>
                <a:uFillTx/>
              </a:rPr>
              <a:t>« établissant les formulaires types pour la publication d’avis dans le cadre de la passation de marchés publics </a:t>
            </a:r>
            <a:r>
              <a:rPr kumimoji="0" lang="fr-FR" sz="1700" b="1" i="0" u="none" strike="noStrike" kern="1200" cap="none" spc="0" normalizeH="0" baseline="0" noProof="0" dirty="0" smtClean="0">
                <a:ln>
                  <a:noFill/>
                </a:ln>
                <a:solidFill>
                  <a:srgbClr val="FFCC00"/>
                </a:solidFill>
                <a:effectLst/>
                <a:uLnTx/>
                <a:uFillTx/>
              </a:rPr>
              <a:t>»</a:t>
            </a:r>
            <a:endParaRPr kumimoji="0" lang="fr-FR" sz="1700" b="0" i="0" u="none" strike="noStrike" kern="1200" cap="none" spc="0" normalizeH="0" baseline="0" noProof="0" dirty="0">
              <a:ln>
                <a:noFill/>
              </a:ln>
              <a:solidFill>
                <a:srgbClr val="000000"/>
              </a:solidFill>
              <a:effectLst/>
              <a:uLnTx/>
              <a:uFillTx/>
            </a:endParaRPr>
          </a:p>
          <a:p>
            <a:pPr marL="0" marR="0" lvl="0" indent="0" algn="just" defTabSz="914400" rtl="0" eaLnBrk="1" fontAlgn="base" latinLnBrk="0" hangingPunct="1">
              <a:lnSpc>
                <a:spcPct val="100000"/>
              </a:lnSpc>
              <a:spcBef>
                <a:spcPts val="600"/>
              </a:spcBef>
              <a:spcAft>
                <a:spcPct val="0"/>
              </a:spcAft>
              <a:buClrTx/>
              <a:buSzTx/>
              <a:buFontTx/>
              <a:buNone/>
              <a:tabLst/>
              <a:defRPr/>
            </a:pPr>
            <a:r>
              <a:rPr kumimoji="0" lang="fr-FR" sz="1700" b="0" i="0" u="none" strike="noStrike" kern="1200" cap="none" spc="0" normalizeH="0" baseline="0" noProof="0" dirty="0" smtClean="0">
                <a:ln>
                  <a:noFill/>
                </a:ln>
                <a:solidFill>
                  <a:srgbClr val="000000"/>
                </a:solidFill>
                <a:effectLst/>
                <a:uLnTx/>
                <a:uFillTx/>
              </a:rPr>
              <a:t>L’ambition </a:t>
            </a:r>
            <a:r>
              <a:rPr kumimoji="0" lang="fr-FR" sz="1700" b="0" i="0" u="none" strike="noStrike" kern="1200" cap="none" spc="0" normalizeH="0" baseline="0" noProof="0" dirty="0">
                <a:ln>
                  <a:noFill/>
                </a:ln>
                <a:solidFill>
                  <a:srgbClr val="000000"/>
                </a:solidFill>
                <a:effectLst/>
                <a:uLnTx/>
                <a:uFillTx/>
              </a:rPr>
              <a:t>de la Commission </a:t>
            </a:r>
            <a:r>
              <a:rPr kumimoji="0" lang="fr-FR" sz="1700" b="0" i="0" u="none" strike="noStrike" kern="1200" cap="none" spc="0" normalizeH="0" baseline="0" noProof="0" dirty="0" smtClean="0">
                <a:ln>
                  <a:noFill/>
                </a:ln>
                <a:solidFill>
                  <a:srgbClr val="000000"/>
                </a:solidFill>
                <a:effectLst/>
                <a:uLnTx/>
                <a:uFillTx/>
              </a:rPr>
              <a:t>européenne est </a:t>
            </a:r>
            <a:r>
              <a:rPr kumimoji="0" lang="fr-FR" sz="1700" b="1" i="0" u="none" strike="noStrike" kern="1200" cap="none" spc="0" normalizeH="0" baseline="0" noProof="0" dirty="0" smtClean="0">
                <a:ln>
                  <a:noFill/>
                </a:ln>
                <a:solidFill>
                  <a:srgbClr val="000000"/>
                </a:solidFill>
                <a:effectLst/>
                <a:uLnTx/>
                <a:uFillTx/>
              </a:rPr>
              <a:t>refondre la physionomie </a:t>
            </a:r>
            <a:r>
              <a:rPr kumimoji="0" lang="fr-FR" sz="1700" b="0" i="0" u="none" strike="noStrike" kern="1200" cap="none" spc="0" normalizeH="0" baseline="0" noProof="0" dirty="0" smtClean="0">
                <a:ln>
                  <a:noFill/>
                </a:ln>
                <a:solidFill>
                  <a:srgbClr val="000000"/>
                </a:solidFill>
                <a:effectLst/>
                <a:uLnTx/>
                <a:uFillTx/>
              </a:rPr>
              <a:t>des </a:t>
            </a:r>
            <a:r>
              <a:rPr kumimoji="0" lang="fr-FR" sz="1700" b="0" i="0" u="none" strike="noStrike" kern="1200" cap="none" spc="0" normalizeH="0" baseline="0" noProof="0" dirty="0">
                <a:ln>
                  <a:noFill/>
                </a:ln>
                <a:solidFill>
                  <a:srgbClr val="000000"/>
                </a:solidFill>
                <a:effectLst/>
                <a:uLnTx/>
                <a:uFillTx/>
              </a:rPr>
              <a:t>futures publicités </a:t>
            </a:r>
            <a:r>
              <a:rPr kumimoji="0" lang="fr-FR" sz="1700" b="0" i="0" u="none" strike="noStrike" kern="1200" cap="none" spc="0" normalizeH="0" baseline="0" noProof="0" dirty="0" smtClean="0">
                <a:ln>
                  <a:noFill/>
                </a:ln>
                <a:solidFill>
                  <a:srgbClr val="000000"/>
                </a:solidFill>
                <a:effectLst/>
                <a:uLnTx/>
                <a:uFillTx/>
              </a:rPr>
              <a:t>européennes, en  créant six </a:t>
            </a:r>
            <a:r>
              <a:rPr kumimoji="0" lang="fr-FR" sz="1700" b="0" i="0" u="none" strike="noStrike" kern="1200" cap="none" spc="0" normalizeH="0" baseline="0" noProof="0" dirty="0">
                <a:ln>
                  <a:noFill/>
                </a:ln>
                <a:solidFill>
                  <a:srgbClr val="000000"/>
                </a:solidFill>
                <a:effectLst/>
                <a:uLnTx/>
                <a:uFillTx/>
              </a:rPr>
              <a:t>formulaires dynamiques dont les champs s’adaptent en fonction de </a:t>
            </a:r>
            <a:r>
              <a:rPr kumimoji="0" lang="fr-FR" sz="1700" b="0" i="0" u="none" strike="noStrike" kern="1200" cap="none" spc="0" normalizeH="0" baseline="0" noProof="0" dirty="0" smtClean="0">
                <a:ln>
                  <a:noFill/>
                </a:ln>
                <a:solidFill>
                  <a:srgbClr val="000000"/>
                </a:solidFill>
                <a:effectLst/>
                <a:uLnTx/>
                <a:uFillTx/>
              </a:rPr>
              <a:t>leur finalité.</a:t>
            </a:r>
            <a:endParaRPr kumimoji="0" lang="fr-FR" sz="1400" b="0" i="0" u="none" strike="noStrike" kern="1200" cap="none" spc="0" normalizeH="0" baseline="0" noProof="0" dirty="0" smtClean="0">
              <a:ln>
                <a:noFill/>
              </a:ln>
              <a:solidFill>
                <a:srgbClr val="000000"/>
              </a:solidFill>
              <a:effectLst/>
              <a:uLnTx/>
              <a:uFillTx/>
            </a:endParaRPr>
          </a:p>
          <a:p>
            <a:pPr marL="285750" marR="0" lvl="0" indent="-285750" algn="just"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fr-FR" sz="1400" b="0" i="0" u="none" strike="noStrike" kern="1200" cap="none" spc="0" normalizeH="0" baseline="0" noProof="0" dirty="0" smtClean="0">
                <a:ln>
                  <a:noFill/>
                </a:ln>
                <a:solidFill>
                  <a:srgbClr val="000000"/>
                </a:solidFill>
                <a:effectLst/>
                <a:uLnTx/>
                <a:uFillTx/>
              </a:rPr>
              <a:t>Planification </a:t>
            </a:r>
            <a:r>
              <a:rPr kumimoji="0" lang="fr-FR" sz="1400" b="0" i="0" u="none" strike="noStrike" kern="1200" cap="none" spc="0" normalizeH="0" baseline="0" noProof="0" dirty="0">
                <a:ln>
                  <a:noFill/>
                </a:ln>
                <a:solidFill>
                  <a:srgbClr val="000000"/>
                </a:solidFill>
                <a:effectLst/>
                <a:uLnTx/>
                <a:uFillTx/>
              </a:rPr>
              <a:t>(avis de pré </a:t>
            </a:r>
            <a:r>
              <a:rPr kumimoji="0" lang="fr-FR" sz="1400" b="0" i="0" u="none" strike="noStrike" kern="1200" cap="none" spc="0" normalizeH="0" baseline="0" noProof="0" dirty="0" smtClean="0">
                <a:ln>
                  <a:noFill/>
                </a:ln>
                <a:solidFill>
                  <a:srgbClr val="000000"/>
                </a:solidFill>
                <a:effectLst/>
                <a:uLnTx/>
                <a:uFillTx/>
              </a:rPr>
              <a:t>information) ;</a:t>
            </a:r>
          </a:p>
          <a:p>
            <a:pPr marL="285750" marR="0" lvl="0" indent="-285750" algn="just"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fr-FR" sz="1400" b="0" i="0" u="none" strike="noStrike" kern="1200" cap="none" spc="0" normalizeH="0" baseline="0" noProof="0" dirty="0" smtClean="0">
                <a:ln>
                  <a:noFill/>
                </a:ln>
                <a:solidFill>
                  <a:srgbClr val="000000"/>
                </a:solidFill>
                <a:effectLst/>
                <a:uLnTx/>
                <a:uFillTx/>
              </a:rPr>
              <a:t>Mise </a:t>
            </a:r>
            <a:r>
              <a:rPr kumimoji="0" lang="fr-FR" sz="1400" b="0" i="0" u="none" strike="noStrike" kern="1200" cap="none" spc="0" normalizeH="0" baseline="0" noProof="0" dirty="0">
                <a:ln>
                  <a:noFill/>
                </a:ln>
                <a:solidFill>
                  <a:srgbClr val="000000"/>
                </a:solidFill>
                <a:effectLst/>
                <a:uLnTx/>
                <a:uFillTx/>
              </a:rPr>
              <a:t>en concurrence (avec notamment, les avis de marchés et de </a:t>
            </a:r>
            <a:r>
              <a:rPr kumimoji="0" lang="fr-FR" sz="1400" b="0" i="0" u="none" strike="noStrike" kern="1200" cap="none" spc="0" normalizeH="0" baseline="0" noProof="0" dirty="0" smtClean="0">
                <a:ln>
                  <a:noFill/>
                </a:ln>
                <a:solidFill>
                  <a:srgbClr val="000000"/>
                </a:solidFill>
                <a:effectLst/>
                <a:uLnTx/>
                <a:uFillTx/>
              </a:rPr>
              <a:t>concessions) ;</a:t>
            </a:r>
          </a:p>
          <a:p>
            <a:pPr marL="285750" marR="0" lvl="0" indent="-285750" algn="just"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fr-FR" sz="1400" b="0" i="0" u="none" strike="noStrike" kern="1200" cap="none" spc="0" normalizeH="0" baseline="0" noProof="0" dirty="0" smtClean="0">
                <a:ln>
                  <a:noFill/>
                </a:ln>
                <a:solidFill>
                  <a:srgbClr val="000000"/>
                </a:solidFill>
                <a:effectLst/>
                <a:uLnTx/>
                <a:uFillTx/>
              </a:rPr>
              <a:t>Notification </a:t>
            </a:r>
            <a:r>
              <a:rPr kumimoji="0" lang="fr-FR" sz="1400" b="0" i="0" u="none" strike="noStrike" kern="1200" cap="none" spc="0" normalizeH="0" baseline="0" noProof="0" dirty="0">
                <a:ln>
                  <a:noFill/>
                </a:ln>
                <a:solidFill>
                  <a:srgbClr val="000000"/>
                </a:solidFill>
                <a:effectLst/>
                <a:uLnTx/>
                <a:uFillTx/>
              </a:rPr>
              <a:t>préalable d’attribution </a:t>
            </a:r>
            <a:r>
              <a:rPr kumimoji="0" lang="fr-FR" sz="1400" b="0" i="0" u="none" strike="noStrike" kern="1200" cap="none" spc="0" normalizeH="0" baseline="0" noProof="0" dirty="0" smtClean="0">
                <a:ln>
                  <a:noFill/>
                </a:ln>
                <a:solidFill>
                  <a:srgbClr val="000000"/>
                </a:solidFill>
                <a:effectLst/>
                <a:uLnTx/>
                <a:uFillTx/>
              </a:rPr>
              <a:t>directe ;</a:t>
            </a:r>
          </a:p>
          <a:p>
            <a:pPr marL="285750" marR="0" lvl="0" indent="-285750" algn="just"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fr-FR" sz="1400" b="0" i="0" u="none" strike="noStrike" kern="1200" cap="none" spc="0" normalizeH="0" baseline="0" noProof="0" dirty="0" smtClean="0">
                <a:ln>
                  <a:noFill/>
                </a:ln>
                <a:solidFill>
                  <a:srgbClr val="000000"/>
                </a:solidFill>
                <a:effectLst/>
                <a:uLnTx/>
                <a:uFillTx/>
              </a:rPr>
              <a:t>Résultats </a:t>
            </a:r>
            <a:r>
              <a:rPr kumimoji="0" lang="fr-FR" sz="1400" b="0" i="0" u="none" strike="noStrike" kern="1200" cap="none" spc="0" normalizeH="0" baseline="0" noProof="0" dirty="0">
                <a:ln>
                  <a:noFill/>
                </a:ln>
                <a:solidFill>
                  <a:srgbClr val="000000"/>
                </a:solidFill>
                <a:effectLst/>
                <a:uLnTx/>
                <a:uFillTx/>
              </a:rPr>
              <a:t>(avis </a:t>
            </a:r>
            <a:r>
              <a:rPr kumimoji="0" lang="fr-FR" sz="1400" b="0" i="0" u="none" strike="noStrike" kern="1200" cap="none" spc="0" normalizeH="0" baseline="0" noProof="0" dirty="0" smtClean="0">
                <a:ln>
                  <a:noFill/>
                </a:ln>
                <a:solidFill>
                  <a:srgbClr val="000000"/>
                </a:solidFill>
                <a:effectLst/>
                <a:uLnTx/>
                <a:uFillTx/>
              </a:rPr>
              <a:t>d’attribution) ;</a:t>
            </a:r>
          </a:p>
          <a:p>
            <a:pPr marL="285750" marR="0" lvl="0" indent="-285750" algn="just"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fr-FR" sz="1400" b="0" i="0" u="none" strike="noStrike" kern="1200" cap="none" spc="0" normalizeH="0" baseline="0" noProof="0" dirty="0" smtClean="0">
                <a:ln>
                  <a:noFill/>
                </a:ln>
                <a:solidFill>
                  <a:srgbClr val="000000"/>
                </a:solidFill>
                <a:effectLst/>
                <a:uLnTx/>
                <a:uFillTx/>
              </a:rPr>
              <a:t>Modification </a:t>
            </a:r>
            <a:r>
              <a:rPr kumimoji="0" lang="fr-FR" sz="1400" b="0" i="0" u="none" strike="noStrike" kern="1200" cap="none" spc="0" normalizeH="0" baseline="0" noProof="0" dirty="0">
                <a:ln>
                  <a:noFill/>
                </a:ln>
                <a:solidFill>
                  <a:srgbClr val="000000"/>
                </a:solidFill>
                <a:effectLst/>
                <a:uLnTx/>
                <a:uFillTx/>
              </a:rPr>
              <a:t>de </a:t>
            </a:r>
            <a:r>
              <a:rPr kumimoji="0" lang="fr-FR" sz="1400" b="0" i="0" u="none" strike="noStrike" kern="1200" cap="none" spc="0" normalizeH="0" baseline="0" noProof="0" dirty="0" smtClean="0">
                <a:ln>
                  <a:noFill/>
                </a:ln>
                <a:solidFill>
                  <a:srgbClr val="000000"/>
                </a:solidFill>
                <a:effectLst/>
                <a:uLnTx/>
                <a:uFillTx/>
              </a:rPr>
              <a:t>marché ;</a:t>
            </a:r>
          </a:p>
          <a:p>
            <a:pPr marL="285750" marR="0" lvl="0" indent="-285750" algn="just"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fr-FR" sz="1400" b="0" i="0" u="none" strike="noStrike" kern="1200" cap="none" spc="0" normalizeH="0" baseline="0" noProof="0" dirty="0" smtClean="0">
                <a:ln>
                  <a:noFill/>
                </a:ln>
                <a:solidFill>
                  <a:srgbClr val="000000"/>
                </a:solidFill>
                <a:effectLst/>
                <a:uLnTx/>
                <a:uFillTx/>
              </a:rPr>
              <a:t>Changement </a:t>
            </a:r>
            <a:r>
              <a:rPr kumimoji="0" lang="fr-FR" sz="1400" b="0" i="0" u="none" strike="noStrike" kern="1200" cap="none" spc="0" normalizeH="0" baseline="0" noProof="0" dirty="0">
                <a:ln>
                  <a:noFill/>
                </a:ln>
                <a:solidFill>
                  <a:srgbClr val="000000"/>
                </a:solidFill>
                <a:effectLst/>
                <a:uLnTx/>
                <a:uFillTx/>
              </a:rPr>
              <a:t>(avis rectificatif et avis d’annulation</a:t>
            </a:r>
            <a:r>
              <a:rPr kumimoji="0" lang="fr-FR" sz="1400" b="0" i="0" u="none" strike="noStrike" kern="1200" cap="none" spc="0" normalizeH="0" baseline="0" noProof="0" dirty="0" smtClean="0">
                <a:ln>
                  <a:noFill/>
                </a:ln>
                <a:solidFill>
                  <a:srgbClr val="000000"/>
                </a:solidFill>
                <a:effectLst/>
                <a:uLnTx/>
                <a:uFillTx/>
              </a:rPr>
              <a:t>).</a:t>
            </a:r>
            <a:endParaRPr kumimoji="0" lang="fr-FR" sz="1400" b="0" i="0" u="none" strike="noStrike" kern="1200" cap="none" spc="0" normalizeH="0" baseline="0" noProof="0" dirty="0">
              <a:ln>
                <a:noFill/>
              </a:ln>
              <a:solidFill>
                <a:srgbClr val="000000"/>
              </a:solidFill>
              <a:effectLst/>
              <a:uLnTx/>
              <a:uFillTx/>
            </a:endParaRPr>
          </a:p>
          <a:p>
            <a:pPr marL="0" marR="0" lvl="0" indent="0" algn="just" defTabSz="914400" rtl="0" eaLnBrk="1" fontAlgn="base" latinLnBrk="0" hangingPunct="1">
              <a:lnSpc>
                <a:spcPct val="100000"/>
              </a:lnSpc>
              <a:spcBef>
                <a:spcPts val="600"/>
              </a:spcBef>
              <a:spcAft>
                <a:spcPct val="0"/>
              </a:spcAft>
              <a:buClrTx/>
              <a:buSzTx/>
              <a:buFontTx/>
              <a:buNone/>
              <a:tabLst/>
              <a:defRPr/>
            </a:pPr>
            <a:r>
              <a:rPr kumimoji="0" lang="fr-FR" sz="1700" b="0" i="0" u="none" strike="noStrike" kern="1200" cap="none" spc="0" normalizeH="0" baseline="0" noProof="0" dirty="0">
                <a:ln>
                  <a:noFill/>
                </a:ln>
                <a:solidFill>
                  <a:srgbClr val="000000"/>
                </a:solidFill>
                <a:effectLst/>
                <a:uLnTx/>
                <a:uFillTx/>
              </a:rPr>
              <a:t> Les nouveaux formulaires </a:t>
            </a:r>
            <a:r>
              <a:rPr kumimoji="0" lang="fr-FR" sz="1700" b="0" i="0" u="none" strike="noStrike" kern="1200" cap="none" spc="0" normalizeH="0" baseline="0" noProof="0" dirty="0" smtClean="0">
                <a:ln>
                  <a:noFill/>
                </a:ln>
                <a:solidFill>
                  <a:srgbClr val="000000"/>
                </a:solidFill>
                <a:effectLst/>
                <a:uLnTx/>
                <a:uFillTx/>
              </a:rPr>
              <a:t>sont </a:t>
            </a:r>
            <a:r>
              <a:rPr kumimoji="0" lang="fr-FR" sz="1700" b="0" i="0" u="none" strike="noStrike" kern="1200" cap="none" spc="0" normalizeH="0" baseline="0" noProof="0" dirty="0">
                <a:ln>
                  <a:noFill/>
                </a:ln>
                <a:solidFill>
                  <a:srgbClr val="000000"/>
                </a:solidFill>
                <a:effectLst/>
                <a:uLnTx/>
                <a:uFillTx/>
              </a:rPr>
              <a:t>obligatoirement utilisés </a:t>
            </a:r>
            <a:r>
              <a:rPr kumimoji="0" lang="fr-FR" sz="1700" b="1" i="0" u="none" strike="noStrike" kern="1200" cap="none" spc="0" normalizeH="0" baseline="0" noProof="0" dirty="0" smtClean="0">
                <a:ln>
                  <a:noFill/>
                </a:ln>
                <a:solidFill>
                  <a:srgbClr val="000000"/>
                </a:solidFill>
                <a:effectLst/>
                <a:uLnTx/>
                <a:uFillTx/>
              </a:rPr>
              <a:t>depuis janvier 2024</a:t>
            </a:r>
            <a:r>
              <a:rPr kumimoji="0" lang="fr-FR" sz="1700" b="0" i="0" u="none" strike="noStrike" kern="1200" cap="none" spc="0" normalizeH="0" baseline="0" noProof="0" dirty="0" smtClean="0">
                <a:ln>
                  <a:noFill/>
                </a:ln>
                <a:solidFill>
                  <a:srgbClr val="000000"/>
                </a:solidFill>
                <a:effectLst/>
                <a:uLnTx/>
                <a:uFillTx/>
              </a:rPr>
              <a:t>.</a:t>
            </a:r>
          </a:p>
          <a:p>
            <a:pPr marL="0" marR="0" lvl="0" indent="0" algn="just" defTabSz="914400" rtl="0" eaLnBrk="1" fontAlgn="base" latinLnBrk="0" hangingPunct="1">
              <a:lnSpc>
                <a:spcPct val="100000"/>
              </a:lnSpc>
              <a:spcBef>
                <a:spcPct val="0"/>
              </a:spcBef>
              <a:spcAft>
                <a:spcPct val="0"/>
              </a:spcAft>
              <a:buClrTx/>
              <a:buSzTx/>
              <a:buFontTx/>
              <a:buNone/>
              <a:tabLst/>
              <a:defRPr/>
            </a:pPr>
            <a:endParaRPr lang="fr-FR" sz="1700" dirty="0" smtClean="0">
              <a:solidFill>
                <a:srgbClr val="000000"/>
              </a:solidFill>
            </a:endParaRPr>
          </a:p>
          <a:p>
            <a:pPr lvl="0" algn="just">
              <a:defRPr/>
            </a:pPr>
            <a:r>
              <a:rPr lang="fr-FR" sz="1700" b="1" dirty="0">
                <a:solidFill>
                  <a:srgbClr val="FFCC00"/>
                </a:solidFill>
              </a:rPr>
              <a:t>Règlement d’exécution </a:t>
            </a:r>
            <a:r>
              <a:rPr lang="fr-FR" sz="1700" b="1" dirty="0" smtClean="0">
                <a:solidFill>
                  <a:srgbClr val="FFCC00"/>
                </a:solidFill>
              </a:rPr>
              <a:t>n° 2023/2884 du </a:t>
            </a:r>
            <a:r>
              <a:rPr lang="fr-FR" sz="1700" b="1" dirty="0">
                <a:solidFill>
                  <a:srgbClr val="FFCC00"/>
                </a:solidFill>
              </a:rPr>
              <a:t>20 décembre </a:t>
            </a:r>
            <a:r>
              <a:rPr lang="fr-FR" sz="1700" b="1" dirty="0" smtClean="0">
                <a:solidFill>
                  <a:srgbClr val="FFCC00"/>
                </a:solidFill>
              </a:rPr>
              <a:t>2023</a:t>
            </a:r>
            <a:endParaRPr lang="fr-FR" sz="1700" dirty="0" smtClean="0"/>
          </a:p>
          <a:p>
            <a:pPr>
              <a:spcBef>
                <a:spcPts val="600"/>
              </a:spcBef>
            </a:pPr>
            <a:r>
              <a:rPr lang="fr-FR" sz="1700" dirty="0" smtClean="0"/>
              <a:t>Cet </a:t>
            </a:r>
            <a:r>
              <a:rPr lang="fr-FR" sz="1700" dirty="0"/>
              <a:t>amendement a pour objet de </a:t>
            </a:r>
            <a:r>
              <a:rPr lang="fr-FR" sz="1700" b="1" dirty="0"/>
              <a:t>distinguer les différentes catégories de champs obligatoires </a:t>
            </a:r>
            <a:r>
              <a:rPr lang="fr-FR" sz="1700" dirty="0"/>
              <a:t>(«M» (obligatoire), «CM» (obligatoire dans certaines conditions) et «</a:t>
            </a:r>
            <a:r>
              <a:rPr lang="fr-FR" sz="1700" dirty="0" err="1"/>
              <a:t>EM</a:t>
            </a:r>
            <a:r>
              <a:rPr lang="fr-FR" sz="1700" dirty="0"/>
              <a:t>» (obligatoire si existant)) </a:t>
            </a:r>
            <a:endParaRPr lang="fr-FR" sz="1700" dirty="0" smtClean="0"/>
          </a:p>
          <a:p>
            <a:pPr>
              <a:spcBef>
                <a:spcPts val="600"/>
              </a:spcBef>
            </a:pPr>
            <a:r>
              <a:rPr lang="fr-FR" sz="1700" b="1" dirty="0" smtClean="0"/>
              <a:t>Et d’introduire </a:t>
            </a:r>
            <a:r>
              <a:rPr lang="fr-FR" sz="1700" b="1" dirty="0"/>
              <a:t>des champs liés à la mise en œuvre des textes suivants :</a:t>
            </a:r>
          </a:p>
          <a:p>
            <a:pPr marL="285750" indent="-285750">
              <a:buFont typeface="Arial" panose="020B0604020202020204" pitchFamily="34" charset="0"/>
              <a:buChar char="•"/>
            </a:pPr>
            <a:r>
              <a:rPr lang="fr-FR" sz="1700" dirty="0">
                <a:hlinkClick r:id="rId3" tooltip="« https://eur-lex.europa.eu/eli/reg/2022/1031/oj?locale=fr » dans une nouvelle fenêtre"/>
              </a:rPr>
              <a:t>règlement (UE) 2022/1031</a:t>
            </a:r>
            <a:r>
              <a:rPr lang="fr-FR" sz="1700" dirty="0"/>
              <a:t> concernant l’accès des opérateurs économiques, des biens et des services des pays tiers (</a:t>
            </a:r>
            <a:r>
              <a:rPr lang="fr-FR" sz="1700" dirty="0" err="1"/>
              <a:t>IMPI</a:t>
            </a:r>
            <a:r>
              <a:rPr lang="fr-FR" sz="1700" dirty="0"/>
              <a:t>),</a:t>
            </a:r>
          </a:p>
          <a:p>
            <a:pPr marL="285750" indent="-285750">
              <a:buFont typeface="Arial" panose="020B0604020202020204" pitchFamily="34" charset="0"/>
              <a:buChar char="•"/>
            </a:pPr>
            <a:r>
              <a:rPr lang="fr-FR" sz="1700" dirty="0">
                <a:hlinkClick r:id="rId4" tooltip="« https://eur-lex.europa.eu/legal-content/FR/TXT/?uri=celex%3A32022R2560 » dans une nouvelle fenêtre"/>
              </a:rPr>
              <a:t>règlement (UE) 2022/2560</a:t>
            </a:r>
            <a:r>
              <a:rPr lang="fr-FR" sz="1700" dirty="0"/>
              <a:t> relatif aux subventions étrangères faussant le marché intérieur.</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fr-FR" sz="1700" b="0" i="0" u="none" strike="noStrike" kern="1200" cap="none" spc="0" normalizeH="0" baseline="0" noProof="0" dirty="0">
              <a:ln>
                <a:noFill/>
              </a:ln>
              <a:solidFill>
                <a:srgbClr val="000000"/>
              </a:solidFill>
              <a:effectLst/>
              <a:uLnTx/>
              <a:uFillTx/>
            </a:endParaRP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11686667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TOUT DEMAT’</a:t>
            </a:r>
            <a:endParaRPr lang="fr-FR" sz="1200" b="1" dirty="0">
              <a:solidFill>
                <a:srgbClr val="FFFFFF"/>
              </a:solidFill>
              <a:latin typeface="Century Gothic" panose="020B0502020202020204" pitchFamily="34" charset="0"/>
            </a:endParaRPr>
          </a:p>
        </p:txBody>
      </p:sp>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noProof="0" dirty="0" smtClean="0">
                <a:solidFill>
                  <a:srgbClr val="FFFFFF"/>
                </a:solidFill>
                <a:latin typeface="Century Gothic" panose="020B0502020202020204" pitchFamily="34" charset="0"/>
              </a:rPr>
              <a:t>Convergence des données essentielles et des données du recensement : on y est !</a:t>
            </a:r>
            <a:endParaRPr kumimoji="0" lang="fr-FR" sz="2000" b="1" i="0" u="none" strike="noStrike" kern="1200" cap="none" spc="0" normalizeH="0" noProof="0" dirty="0" smtClean="0">
              <a:ln>
                <a:noFill/>
              </a:ln>
              <a:solidFill>
                <a:srgbClr val="FFFFFF"/>
              </a:solidFill>
              <a:effectLst/>
              <a:uLnTx/>
              <a:uFillTx/>
              <a:latin typeface="Century Gothic" panose="020B0502020202020204" pitchFamily="34" charset="0"/>
            </a:endParaRPr>
          </a:p>
        </p:txBody>
      </p:sp>
      <p:sp>
        <p:nvSpPr>
          <p:cNvPr id="2" name="ZoneTexte 1"/>
          <p:cNvSpPr txBox="1"/>
          <p:nvPr/>
        </p:nvSpPr>
        <p:spPr>
          <a:xfrm>
            <a:off x="793093" y="1176153"/>
            <a:ext cx="10695709" cy="4801314"/>
          </a:xfrm>
          <a:prstGeom prst="rect">
            <a:avLst/>
          </a:prstGeom>
          <a:noFill/>
        </p:spPr>
        <p:txBody>
          <a:bodyPr wrap="square" rtlCol="0">
            <a:spAutoFit/>
          </a:bodyPr>
          <a:lstStyle/>
          <a:p>
            <a:pPr marL="0" indent="0" algn="just">
              <a:buNone/>
            </a:pPr>
            <a:r>
              <a:rPr lang="fr-FR" sz="1700" b="1" dirty="0" smtClean="0">
                <a:solidFill>
                  <a:srgbClr val="FFCC00"/>
                </a:solidFill>
              </a:rPr>
              <a:t>Arrêté </a:t>
            </a:r>
            <a:r>
              <a:rPr lang="fr-FR" sz="1700" b="1" dirty="0">
                <a:solidFill>
                  <a:srgbClr val="FFCC00"/>
                </a:solidFill>
              </a:rPr>
              <a:t>du 22 décembre 2022 </a:t>
            </a:r>
            <a:r>
              <a:rPr lang="fr-FR" sz="1700" b="1" dirty="0" smtClean="0">
                <a:solidFill>
                  <a:srgbClr val="FFCC00"/>
                </a:solidFill>
              </a:rPr>
              <a:t>relatif </a:t>
            </a:r>
            <a:r>
              <a:rPr lang="fr-FR" sz="1700" b="1" dirty="0">
                <a:solidFill>
                  <a:srgbClr val="FFCC00"/>
                </a:solidFill>
              </a:rPr>
              <a:t>aux données essentielles des marchés </a:t>
            </a:r>
            <a:r>
              <a:rPr lang="fr-FR" sz="1700" b="1" dirty="0" smtClean="0">
                <a:solidFill>
                  <a:srgbClr val="FFCC00"/>
                </a:solidFill>
              </a:rPr>
              <a:t>publics </a:t>
            </a:r>
            <a:r>
              <a:rPr lang="fr-FR" sz="1600" b="1" dirty="0"/>
              <a:t> </a:t>
            </a:r>
            <a:r>
              <a:rPr lang="fr-FR" sz="1600" b="1" dirty="0">
                <a:hlinkClick r:id="rId3"/>
              </a:rPr>
              <a:t>ECOM2235715A</a:t>
            </a:r>
            <a:endParaRPr lang="fr-FR" sz="1700" b="1" dirty="0">
              <a:solidFill>
                <a:srgbClr val="FFCC00"/>
              </a:solidFill>
            </a:endParaRPr>
          </a:p>
          <a:p>
            <a:pPr marL="0" indent="0" algn="just">
              <a:buNone/>
            </a:pPr>
            <a:endParaRPr lang="fr-FR" sz="1700" b="1" dirty="0">
              <a:solidFill>
                <a:schemeClr val="accent6">
                  <a:lumMod val="75000"/>
                </a:schemeClr>
              </a:solidFill>
            </a:endParaRPr>
          </a:p>
          <a:p>
            <a:pPr marL="0" indent="0" algn="just">
              <a:buNone/>
            </a:pPr>
            <a:r>
              <a:rPr lang="fr-FR" sz="1700" dirty="0"/>
              <a:t>L’action 16 du Plan de transformation numérique de la commande publique, publié en 2018, prévoit une fusion des données essentielles et des données du recensement</a:t>
            </a:r>
            <a:r>
              <a:rPr lang="fr-FR" sz="1700" dirty="0" smtClean="0"/>
              <a:t>.</a:t>
            </a:r>
          </a:p>
          <a:p>
            <a:pPr marL="0" indent="0" algn="just">
              <a:buNone/>
            </a:pPr>
            <a:endParaRPr lang="fr-FR" sz="1700" dirty="0"/>
          </a:p>
          <a:p>
            <a:pPr marL="0" indent="0" algn="just">
              <a:buNone/>
            </a:pPr>
            <a:r>
              <a:rPr lang="fr-FR" sz="1700" dirty="0"/>
              <a:t>Cette action a été déclinée en plusieurs objectifs par le </a:t>
            </a:r>
            <a:r>
              <a:rPr lang="fr-FR" sz="1700" b="1" dirty="0">
                <a:hlinkClick r:id="rId4"/>
              </a:rPr>
              <a:t>Décret Climat et Résilience du 2 mai 2022</a:t>
            </a:r>
            <a:r>
              <a:rPr lang="fr-FR" sz="1700" dirty="0"/>
              <a:t> avec une entrée en vigueur fixée au </a:t>
            </a:r>
            <a:r>
              <a:rPr lang="fr-FR" sz="1700" b="1" u="sng" dirty="0"/>
              <a:t>1</a:t>
            </a:r>
            <a:r>
              <a:rPr lang="fr-FR" sz="1700" b="1" u="sng" baseline="30000" dirty="0"/>
              <a:t>er</a:t>
            </a:r>
            <a:r>
              <a:rPr lang="fr-FR" sz="1700" b="1" u="sng" dirty="0"/>
              <a:t> janvier 2024</a:t>
            </a:r>
            <a:r>
              <a:rPr lang="fr-FR" sz="1700" dirty="0"/>
              <a:t>.</a:t>
            </a:r>
          </a:p>
          <a:p>
            <a:pPr marL="0" indent="0" algn="just">
              <a:buNone/>
            </a:pPr>
            <a:endParaRPr lang="fr-FR" sz="1700" dirty="0"/>
          </a:p>
          <a:p>
            <a:pPr marL="0" indent="0" algn="just">
              <a:buNone/>
            </a:pPr>
            <a:r>
              <a:rPr lang="fr-FR" sz="1700" b="1" dirty="0" smtClean="0"/>
              <a:t>Depuis </a:t>
            </a:r>
            <a:r>
              <a:rPr lang="fr-FR" sz="1700" b="1" dirty="0"/>
              <a:t>cette date, les données essentielles </a:t>
            </a:r>
            <a:r>
              <a:rPr lang="fr-FR" sz="1700" b="1" dirty="0" smtClean="0"/>
              <a:t>sont </a:t>
            </a:r>
            <a:r>
              <a:rPr lang="fr-FR" sz="1700" b="1" dirty="0"/>
              <a:t>publiées sur le site data.gouv.fr. </a:t>
            </a:r>
          </a:p>
          <a:p>
            <a:pPr marL="0" indent="0" algn="just">
              <a:buNone/>
            </a:pPr>
            <a:endParaRPr lang="fr-FR" sz="1700" b="1" dirty="0"/>
          </a:p>
          <a:p>
            <a:pPr marL="0" indent="0" algn="just">
              <a:buNone/>
            </a:pPr>
            <a:r>
              <a:rPr lang="fr-FR" sz="1700" dirty="0"/>
              <a:t>Et surtout, les acheteurs n’auront plus à recenser leurs marchés via l’application REAP car l’OECP se chargera lui-même de récolter directement les informations utiles au recensement depuis le site data.gouv.fr.</a:t>
            </a:r>
          </a:p>
          <a:p>
            <a:pPr marL="0" indent="0" algn="just">
              <a:buNone/>
            </a:pPr>
            <a:endParaRPr lang="fr-FR" sz="1700" dirty="0"/>
          </a:p>
          <a:p>
            <a:pPr marL="0" indent="0" algn="just">
              <a:buNone/>
            </a:pPr>
            <a:r>
              <a:rPr lang="fr-FR" sz="1700" dirty="0"/>
              <a:t>Pour amorcer cette réforme, les arrêtés viennent se substituer aux annexes 15 et 17 du Code de la commande publique en fixant la liste des champs qui devront être complétés par les acheteurs et les autorités </a:t>
            </a:r>
            <a:r>
              <a:rPr lang="fr-FR" sz="1700" dirty="0" err="1"/>
              <a:t>concédantes</a:t>
            </a:r>
            <a:r>
              <a:rPr lang="fr-FR" sz="1700" dirty="0" smtClean="0"/>
              <a:t>.</a:t>
            </a:r>
          </a:p>
          <a:p>
            <a:pPr marL="0" indent="0" algn="just">
              <a:buNone/>
            </a:pPr>
            <a:endParaRPr lang="fr-FR" sz="1700" dirty="0"/>
          </a:p>
          <a:p>
            <a:pPr marL="0" indent="0" algn="just">
              <a:buNone/>
            </a:pPr>
            <a:r>
              <a:rPr lang="fr-FR" sz="1700" b="1" u="sng" dirty="0" smtClean="0"/>
              <a:t>NB</a:t>
            </a:r>
            <a:r>
              <a:rPr lang="fr-FR" sz="1700" b="1" dirty="0" smtClean="0"/>
              <a:t> : La convergence ne concerne pas le recensement prévu par la loi « AGEC ».</a:t>
            </a:r>
            <a:endParaRPr lang="fr-FR" sz="1700" b="1" dirty="0"/>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3023656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TOUT DEMAT’</a:t>
            </a:r>
            <a:endParaRPr lang="fr-FR" sz="1200" b="1" dirty="0">
              <a:solidFill>
                <a:srgbClr val="FFFFFF"/>
              </a:solidFill>
              <a:latin typeface="Century Gothic" panose="020B0502020202020204" pitchFamily="34" charset="0"/>
            </a:endParaRPr>
          </a:p>
        </p:txBody>
      </p:sp>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noProof="0" dirty="0" smtClean="0">
                <a:solidFill>
                  <a:srgbClr val="FFFFFF"/>
                </a:solidFill>
                <a:latin typeface="Century Gothic" panose="020B0502020202020204" pitchFamily="34" charset="0"/>
              </a:rPr>
              <a:t>Actualisation du côté des formulaires DAJ</a:t>
            </a:r>
            <a:endParaRPr kumimoji="0" lang="fr-FR" sz="2000" b="1" i="0" u="none" strike="noStrike" kern="1200" cap="none" spc="0" normalizeH="0" noProof="0" dirty="0" smtClean="0">
              <a:ln>
                <a:noFill/>
              </a:ln>
              <a:solidFill>
                <a:srgbClr val="FFFFFF"/>
              </a:solidFill>
              <a:effectLst/>
              <a:uLnTx/>
              <a:uFillTx/>
              <a:latin typeface="Century Gothic" panose="020B0502020202020204" pitchFamily="34" charset="0"/>
            </a:endParaRPr>
          </a:p>
        </p:txBody>
      </p:sp>
      <p:sp>
        <p:nvSpPr>
          <p:cNvPr id="2" name="ZoneTexte 1"/>
          <p:cNvSpPr txBox="1"/>
          <p:nvPr/>
        </p:nvSpPr>
        <p:spPr>
          <a:xfrm>
            <a:off x="793093" y="1176153"/>
            <a:ext cx="10695709" cy="3831818"/>
          </a:xfrm>
          <a:prstGeom prst="rect">
            <a:avLst/>
          </a:prstGeom>
          <a:noFill/>
        </p:spPr>
        <p:txBody>
          <a:bodyPr wrap="square" rtlCol="0">
            <a:spAutoFit/>
          </a:bodyPr>
          <a:lstStyle/>
          <a:p>
            <a:pPr>
              <a:spcBef>
                <a:spcPts val="600"/>
              </a:spcBef>
            </a:pPr>
            <a:r>
              <a:rPr lang="fr-FR" b="1" dirty="0"/>
              <a:t>La DAJ a mis à jour les formulaires DC2 et DC4 durant l’automne 2023</a:t>
            </a:r>
            <a:r>
              <a:rPr lang="fr-FR" dirty="0"/>
              <a:t>.</a:t>
            </a:r>
          </a:p>
          <a:p>
            <a:pPr marL="285750" indent="-285750">
              <a:spcBef>
                <a:spcPts val="600"/>
              </a:spcBef>
              <a:buFontTx/>
              <a:buChar char="-"/>
            </a:pPr>
            <a:endParaRPr lang="fr-FR" dirty="0" smtClean="0"/>
          </a:p>
          <a:p>
            <a:pPr>
              <a:spcBef>
                <a:spcPts val="600"/>
              </a:spcBef>
            </a:pPr>
            <a:r>
              <a:rPr lang="fr-FR" b="1" dirty="0" smtClean="0">
                <a:solidFill>
                  <a:srgbClr val="FFCC00"/>
                </a:solidFill>
              </a:rPr>
              <a:t>Formulaire </a:t>
            </a:r>
            <a:r>
              <a:rPr lang="fr-FR" b="1" dirty="0">
                <a:solidFill>
                  <a:srgbClr val="FFCC00"/>
                </a:solidFill>
              </a:rPr>
              <a:t>DC2 - Déclaration du candidat</a:t>
            </a:r>
          </a:p>
          <a:p>
            <a:pPr>
              <a:spcBef>
                <a:spcPts val="600"/>
              </a:spcBef>
            </a:pPr>
            <a:r>
              <a:rPr lang="fr-FR" dirty="0" smtClean="0"/>
              <a:t>- Actualisation </a:t>
            </a:r>
            <a:r>
              <a:rPr lang="fr-FR" dirty="0"/>
              <a:t>sur quelques points liés aux aspects « sociaux » :</a:t>
            </a:r>
          </a:p>
          <a:p>
            <a:pPr marL="285750" indent="-285750">
              <a:spcBef>
                <a:spcPts val="600"/>
              </a:spcBef>
              <a:buFontTx/>
              <a:buChar char="-"/>
            </a:pPr>
            <a:r>
              <a:rPr lang="fr-FR" dirty="0" smtClean="0"/>
              <a:t>Intégration </a:t>
            </a:r>
            <a:r>
              <a:rPr lang="fr-FR" dirty="0"/>
              <a:t>du mécanisme de réservation aux entreprises employant des personnes </a:t>
            </a:r>
            <a:r>
              <a:rPr lang="fr-FR" dirty="0" smtClean="0"/>
              <a:t>détenues</a:t>
            </a:r>
          </a:p>
          <a:p>
            <a:pPr marL="285750" indent="-285750">
              <a:spcBef>
                <a:spcPts val="600"/>
              </a:spcBef>
              <a:buFontTx/>
              <a:buChar char="-"/>
            </a:pPr>
            <a:r>
              <a:rPr lang="fr-FR" dirty="0" smtClean="0"/>
              <a:t>Gestion </a:t>
            </a:r>
            <a:r>
              <a:rPr lang="fr-FR" dirty="0"/>
              <a:t>des preuves propres aux marchés réservés</a:t>
            </a:r>
          </a:p>
          <a:p>
            <a:pPr>
              <a:spcBef>
                <a:spcPts val="600"/>
              </a:spcBef>
            </a:pPr>
            <a:endParaRPr lang="fr-FR" dirty="0" smtClean="0"/>
          </a:p>
          <a:p>
            <a:pPr>
              <a:spcBef>
                <a:spcPts val="600"/>
              </a:spcBef>
            </a:pPr>
            <a:r>
              <a:rPr lang="fr-FR" b="1" dirty="0" smtClean="0">
                <a:solidFill>
                  <a:srgbClr val="FFCC00"/>
                </a:solidFill>
              </a:rPr>
              <a:t>Formulaire </a:t>
            </a:r>
            <a:r>
              <a:rPr lang="fr-FR" b="1" dirty="0">
                <a:solidFill>
                  <a:srgbClr val="FFCC00"/>
                </a:solidFill>
              </a:rPr>
              <a:t>DC4 - Acte spécial de sous-traitance</a:t>
            </a:r>
          </a:p>
          <a:p>
            <a:pPr marL="285750" indent="-285750">
              <a:spcBef>
                <a:spcPts val="600"/>
              </a:spcBef>
              <a:buFontTx/>
              <a:buChar char="-"/>
            </a:pPr>
            <a:r>
              <a:rPr lang="fr-FR" dirty="0"/>
              <a:t>Actualisation du formulaire liée à la fusion des données essentielles avec celles du recensement avec notamment une nouvelle rubrique : « I- Durée de la sous-traitance en nombre de mois »</a:t>
            </a:r>
          </a:p>
          <a:p>
            <a:pPr marL="285750" indent="-285750">
              <a:spcBef>
                <a:spcPts val="600"/>
              </a:spcBef>
              <a:buFontTx/>
              <a:buChar char="-"/>
            </a:pPr>
            <a:endParaRPr lang="fr-FR" dirty="0" smtClean="0"/>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36110951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515100"/>
          </a:xfrm>
          <a:prstGeom prst="rect">
            <a:avLst/>
          </a:prstGeom>
        </p:spPr>
      </p:pic>
      <p:grpSp>
        <p:nvGrpSpPr>
          <p:cNvPr id="10" name="Groupe 9"/>
          <p:cNvGrpSpPr/>
          <p:nvPr/>
        </p:nvGrpSpPr>
        <p:grpSpPr>
          <a:xfrm>
            <a:off x="0" y="6478964"/>
            <a:ext cx="12192000" cy="406420"/>
            <a:chOff x="-1524000" y="1294388"/>
            <a:chExt cx="12192000" cy="406420"/>
          </a:xfrm>
        </p:grpSpPr>
        <p:sp>
          <p:nvSpPr>
            <p:cNvPr id="11" name="Rectangle 10"/>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7" name="Rectangle 6"/>
          <p:cNvSpPr/>
          <p:nvPr/>
        </p:nvSpPr>
        <p:spPr bwMode="auto">
          <a:xfrm>
            <a:off x="3186545" y="3380510"/>
            <a:ext cx="8562110"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a:ex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#LA</a:t>
            </a:r>
            <a:r>
              <a:rPr kumimoji="0" lang="fr-FR" sz="4400" b="0"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COERCITION DANS LES CONTRATS PUBLICS</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9445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La modification du</a:t>
            </a:r>
            <a:r>
              <a:rPr kumimoji="0" lang="fr-FR" sz="2000" b="1"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régime des interdictions de soumissionner</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
        <p:nvSpPr>
          <p:cNvPr id="2" name="ZoneTexte 1"/>
          <p:cNvSpPr txBox="1"/>
          <p:nvPr/>
        </p:nvSpPr>
        <p:spPr>
          <a:xfrm>
            <a:off x="332814" y="1045348"/>
            <a:ext cx="11616267" cy="4016484"/>
          </a:xfrm>
          <a:prstGeom prst="rect">
            <a:avLst/>
          </a:prstGeom>
          <a:noFill/>
        </p:spPr>
        <p:txBody>
          <a:bodyPr wrap="square" rtlCol="0">
            <a:spAutoFit/>
          </a:bodyPr>
          <a:lstStyle/>
          <a:p>
            <a:r>
              <a:rPr lang="fr-FR" sz="1700" b="1" dirty="0" smtClean="0">
                <a:solidFill>
                  <a:srgbClr val="FFC000"/>
                </a:solidFill>
              </a:rPr>
              <a:t>Article </a:t>
            </a:r>
            <a:r>
              <a:rPr lang="fr-FR" sz="1700" b="1" dirty="0">
                <a:solidFill>
                  <a:srgbClr val="FFC000"/>
                </a:solidFill>
              </a:rPr>
              <a:t>15 de la loi n° 2023-171 du 9 mars </a:t>
            </a:r>
            <a:r>
              <a:rPr lang="fr-FR" sz="1700" b="1" dirty="0" smtClean="0">
                <a:solidFill>
                  <a:srgbClr val="FFC000"/>
                </a:solidFill>
              </a:rPr>
              <a:t>2023</a:t>
            </a:r>
          </a:p>
          <a:p>
            <a:pPr algn="just"/>
            <a:endParaRPr lang="fr-FR" sz="1700" dirty="0" smtClean="0">
              <a:solidFill>
                <a:srgbClr val="FFC000"/>
              </a:solidFill>
            </a:endParaRPr>
          </a:p>
          <a:p>
            <a:pPr algn="just"/>
            <a:r>
              <a:rPr lang="fr-FR" sz="1700" dirty="0" smtClean="0"/>
              <a:t>Mise </a:t>
            </a:r>
            <a:r>
              <a:rPr lang="fr-FR" sz="1700" dirty="0"/>
              <a:t>en conformité du dispositif d’ « auto-apurement » du code de la commande publique à la </a:t>
            </a:r>
            <a:r>
              <a:rPr lang="fr-FR" sz="1700" u="sng" dirty="0"/>
              <a:t>suite de la décision </a:t>
            </a:r>
            <a:r>
              <a:rPr lang="fr-FR" sz="1700" u="sng" dirty="0" smtClean="0"/>
              <a:t>« Vert Marine » </a:t>
            </a:r>
            <a:r>
              <a:rPr lang="fr-FR" sz="1700" u="sng" dirty="0"/>
              <a:t>du Conseil </a:t>
            </a:r>
            <a:r>
              <a:rPr lang="fr-FR" sz="1700" u="sng" dirty="0" smtClean="0"/>
              <a:t>d’Etat en date du 12 octobre 2020 n°419146.</a:t>
            </a:r>
          </a:p>
          <a:p>
            <a:pPr algn="just"/>
            <a:endParaRPr lang="fr-FR" sz="1700" dirty="0" smtClean="0"/>
          </a:p>
          <a:p>
            <a:pPr algn="just"/>
            <a:r>
              <a:rPr lang="fr-FR" sz="1700" b="1" dirty="0"/>
              <a:t>Le dispositif d’ « auto-apurement » permet désormais à un candidat de fournir des preuves qu’il a pris des mesures pour corriger les manquements pour lesquels il </a:t>
            </a:r>
            <a:r>
              <a:rPr lang="fr-FR" sz="1700" b="1" dirty="0" smtClean="0"/>
              <a:t>aurait </a:t>
            </a:r>
            <a:r>
              <a:rPr lang="fr-FR" sz="1700" b="1" dirty="0"/>
              <a:t>été </a:t>
            </a:r>
            <a:r>
              <a:rPr lang="fr-FR" sz="1700" b="1" dirty="0" smtClean="0"/>
              <a:t>condamné par décision de justice définitive</a:t>
            </a:r>
            <a:r>
              <a:rPr lang="fr-FR" sz="1700" dirty="0" smtClean="0"/>
              <a:t>, </a:t>
            </a:r>
            <a:r>
              <a:rPr lang="fr-FR" sz="1700" dirty="0"/>
              <a:t>et donc démontrer sa fiabilité</a:t>
            </a:r>
            <a:r>
              <a:rPr lang="fr-FR" sz="1700" dirty="0" smtClean="0"/>
              <a:t>.</a:t>
            </a:r>
          </a:p>
          <a:p>
            <a:pPr marL="285750" indent="-285750" algn="just">
              <a:buFontTx/>
              <a:buChar char="-"/>
            </a:pPr>
            <a:r>
              <a:rPr lang="fr-FR" sz="1700" dirty="0" smtClean="0"/>
              <a:t>Versement d’une indemnité en réparation du préjudice causé ;</a:t>
            </a:r>
          </a:p>
          <a:p>
            <a:pPr marL="285750" indent="-285750" algn="just">
              <a:buFontTx/>
              <a:buChar char="-"/>
            </a:pPr>
            <a:r>
              <a:rPr lang="fr-FR" sz="1700" dirty="0" smtClean="0"/>
              <a:t>Collaboration active avec les autorités chargées de l’enquête;</a:t>
            </a:r>
          </a:p>
          <a:p>
            <a:pPr marL="285750" indent="-285750" algn="just">
              <a:buFontTx/>
              <a:buChar char="-"/>
            </a:pPr>
            <a:r>
              <a:rPr lang="fr-FR" sz="1700" dirty="0" smtClean="0"/>
              <a:t>Adoption de mesures concrètes propres à régulariser sa situation et prévenir de nouvelles infractions.</a:t>
            </a:r>
          </a:p>
          <a:p>
            <a:pPr algn="just"/>
            <a:endParaRPr lang="fr-FR" sz="1700" dirty="0"/>
          </a:p>
          <a:p>
            <a:pPr algn="just"/>
            <a:r>
              <a:rPr lang="fr-FR" sz="1700" b="1" dirty="0" smtClean="0"/>
              <a:t>En </a:t>
            </a:r>
            <a:r>
              <a:rPr lang="fr-FR" sz="1700" b="1" dirty="0"/>
              <a:t>fonction de la gravité de l’infraction et des circonstances particulières dans lesquelles elle a été commise</a:t>
            </a:r>
            <a:r>
              <a:rPr lang="fr-FR" sz="1700" dirty="0"/>
              <a:t>, il</a:t>
            </a:r>
            <a:r>
              <a:rPr lang="fr-FR" sz="1700" b="1" dirty="0"/>
              <a:t> </a:t>
            </a:r>
            <a:r>
              <a:rPr lang="fr-FR" sz="1700" dirty="0"/>
              <a:t>appartient à </a:t>
            </a:r>
            <a:r>
              <a:rPr lang="fr-FR" sz="1700" dirty="0" smtClean="0"/>
              <a:t>l’acheteur / l’autorité concédante de </a:t>
            </a:r>
            <a:r>
              <a:rPr lang="fr-FR" sz="1700" dirty="0"/>
              <a:t>décider si les mesures prises par le candidat sont suffisantes pour lui permettre de participer à la procédure de </a:t>
            </a:r>
            <a:r>
              <a:rPr lang="fr-FR" sz="1700" dirty="0" smtClean="0"/>
              <a:t>passation.</a:t>
            </a:r>
            <a:endParaRPr lang="fr-FR" sz="1700" dirty="0"/>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COERCITION</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6512555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Durée raisonnable de l’exclusion</a:t>
            </a:r>
          </a:p>
        </p:txBody>
      </p:sp>
      <p:sp>
        <p:nvSpPr>
          <p:cNvPr id="2" name="ZoneTexte 1"/>
          <p:cNvSpPr txBox="1"/>
          <p:nvPr/>
        </p:nvSpPr>
        <p:spPr>
          <a:xfrm>
            <a:off x="332814" y="1045348"/>
            <a:ext cx="11616267" cy="4278094"/>
          </a:xfrm>
          <a:prstGeom prst="rect">
            <a:avLst/>
          </a:prstGeom>
          <a:noFill/>
        </p:spPr>
        <p:txBody>
          <a:bodyPr wrap="square" rtlCol="0">
            <a:spAutoFit/>
          </a:bodyPr>
          <a:lstStyle/>
          <a:p>
            <a:r>
              <a:rPr lang="fr-FR" sz="1700" b="1" dirty="0">
                <a:solidFill>
                  <a:srgbClr val="FFC000"/>
                </a:solidFill>
              </a:rPr>
              <a:t>CE, Chambres réunies, </a:t>
            </a:r>
            <a:r>
              <a:rPr lang="fr-FR" sz="1700" b="1" dirty="0" smtClean="0">
                <a:solidFill>
                  <a:srgbClr val="FFC000"/>
                </a:solidFill>
              </a:rPr>
              <a:t>16 février 2024</a:t>
            </a:r>
            <a:r>
              <a:rPr lang="fr-FR" sz="1700" b="1" dirty="0">
                <a:solidFill>
                  <a:srgbClr val="FFC000"/>
                </a:solidFill>
              </a:rPr>
              <a:t>, n° 488524</a:t>
            </a:r>
            <a:endParaRPr lang="fr-FR" sz="1700" b="1" dirty="0" smtClean="0">
              <a:solidFill>
                <a:srgbClr val="FFC000"/>
              </a:solidFill>
            </a:endParaRPr>
          </a:p>
          <a:p>
            <a:pPr algn="just"/>
            <a:endParaRPr lang="fr-FR" sz="1700" dirty="0" smtClean="0">
              <a:solidFill>
                <a:srgbClr val="FFC000"/>
              </a:solidFill>
            </a:endParaRPr>
          </a:p>
          <a:p>
            <a:pPr algn="just"/>
            <a:r>
              <a:rPr lang="fr-FR" sz="1700" dirty="0" smtClean="0"/>
              <a:t>En </a:t>
            </a:r>
            <a:r>
              <a:rPr lang="fr-FR" sz="1700" dirty="0"/>
              <a:t>complément du dispositif « d’auto-apurement </a:t>
            </a:r>
            <a:r>
              <a:rPr lang="fr-FR" sz="1700" dirty="0" smtClean="0"/>
              <a:t>», </a:t>
            </a:r>
            <a:r>
              <a:rPr lang="fr-FR" sz="1700" dirty="0"/>
              <a:t>le CE a rappelé que </a:t>
            </a:r>
            <a:r>
              <a:rPr lang="fr-FR" sz="1700" b="1" dirty="0"/>
              <a:t>la durée d’exclusion des opérateurs condamnés ne pouvait, en tout état de cause, excéder une durée raisonnable</a:t>
            </a:r>
            <a:r>
              <a:rPr lang="fr-FR" sz="1700" dirty="0" smtClean="0"/>
              <a:t>.</a:t>
            </a:r>
          </a:p>
          <a:p>
            <a:pPr algn="just"/>
            <a:endParaRPr lang="fr-FR" sz="1700" dirty="0"/>
          </a:p>
          <a:p>
            <a:pPr algn="just"/>
            <a:r>
              <a:rPr lang="fr-FR" sz="1700" dirty="0"/>
              <a:t>La directive « marchés » 2014/24/UE du 26/02/2014 prévoit que la durée doit être limitée :</a:t>
            </a:r>
          </a:p>
          <a:p>
            <a:pPr algn="just"/>
            <a:r>
              <a:rPr lang="fr-FR" sz="1700" dirty="0"/>
              <a:t>-  à 5 ans à compter d’un jugement définitif ;</a:t>
            </a:r>
          </a:p>
          <a:p>
            <a:pPr algn="just"/>
            <a:r>
              <a:rPr lang="fr-FR" sz="1700" dirty="0"/>
              <a:t>-  à 3 ans à compter des faits si aucun jugement définitif n’est intervenu.</a:t>
            </a:r>
          </a:p>
          <a:p>
            <a:pPr algn="just"/>
            <a:endParaRPr lang="fr-FR" sz="1700" dirty="0" smtClean="0"/>
          </a:p>
          <a:p>
            <a:pPr algn="just"/>
            <a:r>
              <a:rPr lang="fr-FR" sz="1700" b="1" u="sng" dirty="0" smtClean="0"/>
              <a:t>Quid si un jugement est intervenu, mais n’est pas définitif ?</a:t>
            </a:r>
          </a:p>
          <a:p>
            <a:pPr algn="just"/>
            <a:endParaRPr lang="fr-FR" sz="1700" dirty="0" smtClean="0"/>
          </a:p>
          <a:p>
            <a:pPr algn="just"/>
            <a:r>
              <a:rPr lang="fr-FR" sz="1700" dirty="0" smtClean="0"/>
              <a:t>Sur ces bases, </a:t>
            </a:r>
            <a:r>
              <a:rPr lang="fr-FR" sz="1700" dirty="0"/>
              <a:t>le CE a précisé que, dans le cas d’une condamnation, par jugement non définitif, la durée d’exclusion maximum </a:t>
            </a:r>
            <a:endParaRPr lang="fr-FR" sz="1700" dirty="0" smtClean="0"/>
          </a:p>
          <a:p>
            <a:pPr marL="285750" indent="-285750" algn="just">
              <a:buFont typeface="Arial" panose="020B0604020202020204" pitchFamily="34" charset="0"/>
              <a:buChar char="•"/>
            </a:pPr>
            <a:r>
              <a:rPr lang="fr-FR" sz="1700" dirty="0" smtClean="0"/>
              <a:t>est </a:t>
            </a:r>
            <a:r>
              <a:rPr lang="fr-FR" sz="1700" dirty="0"/>
              <a:t>de </a:t>
            </a:r>
            <a:r>
              <a:rPr lang="fr-FR" sz="1700" b="1" dirty="0"/>
              <a:t>3 ans </a:t>
            </a:r>
            <a:endParaRPr lang="fr-FR" sz="1700" b="1" dirty="0" smtClean="0"/>
          </a:p>
          <a:p>
            <a:pPr marL="285750" indent="-285750" algn="just">
              <a:buFont typeface="Arial" panose="020B0604020202020204" pitchFamily="34" charset="0"/>
              <a:buChar char="•"/>
            </a:pPr>
            <a:r>
              <a:rPr lang="fr-FR" sz="1700" dirty="0" smtClean="0"/>
              <a:t>et </a:t>
            </a:r>
            <a:r>
              <a:rPr lang="fr-FR" sz="1700" dirty="0"/>
              <a:t>court </a:t>
            </a:r>
            <a:r>
              <a:rPr lang="fr-FR" sz="1700" b="1" dirty="0"/>
              <a:t>à compter de </a:t>
            </a:r>
            <a:r>
              <a:rPr lang="fr-FR" sz="1700" b="1" dirty="0" smtClean="0"/>
              <a:t>la </a:t>
            </a:r>
            <a:r>
              <a:rPr lang="fr-FR" sz="1700" b="1" dirty="0"/>
              <a:t>condamnation</a:t>
            </a:r>
            <a:r>
              <a:rPr lang="fr-FR" sz="1700" dirty="0"/>
              <a:t>, et non plus des faits eux-mêmes.</a:t>
            </a:r>
          </a:p>
          <a:p>
            <a:pPr algn="just"/>
            <a:endParaRPr lang="fr-FR" sz="1700" dirty="0" smtClean="0"/>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19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COERCITION</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9371371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fr-FR" sz="2000" b="1" noProof="0" dirty="0" smtClean="0">
                <a:solidFill>
                  <a:srgbClr val="FFFFFF"/>
                </a:solidFill>
                <a:latin typeface="Century Gothic" panose="020B0502020202020204" pitchFamily="34" charset="0"/>
              </a:rPr>
              <a:t>RC obligatoire (1/2) : </a:t>
            </a:r>
          </a:p>
          <a:p>
            <a:pPr marL="0" marR="0" lvl="0" indent="0"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dirty="0" smtClean="0">
                <a:ln>
                  <a:noFill/>
                </a:ln>
                <a:solidFill>
                  <a:srgbClr val="FFFFFF"/>
                </a:solidFill>
                <a:effectLst/>
                <a:uLnTx/>
                <a:uFillTx/>
                <a:latin typeface="Century Gothic" panose="020B0502020202020204" pitchFamily="34" charset="0"/>
              </a:rPr>
              <a:t>Régularité</a:t>
            </a:r>
            <a:r>
              <a:rPr kumimoji="0" lang="fr-FR" sz="2000" b="1" i="0" u="none" strike="noStrike" kern="1200" cap="none" spc="0" normalizeH="0" dirty="0" smtClean="0">
                <a:ln>
                  <a:noFill/>
                </a:ln>
                <a:solidFill>
                  <a:srgbClr val="FFFFFF"/>
                </a:solidFill>
                <a:effectLst/>
                <a:uLnTx/>
                <a:uFillTx/>
                <a:latin typeface="Century Gothic" panose="020B0502020202020204" pitchFamily="34" charset="0"/>
              </a:rPr>
              <a:t> fiscale, après l’heure c’est plus l’heure?</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10" name="Rectangle 9"/>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COERCITION</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
        <p:nvSpPr>
          <p:cNvPr id="8" name="ZoneTexte 7"/>
          <p:cNvSpPr txBox="1"/>
          <p:nvPr/>
        </p:nvSpPr>
        <p:spPr>
          <a:xfrm>
            <a:off x="332814" y="1045348"/>
            <a:ext cx="11616267" cy="3493264"/>
          </a:xfrm>
          <a:prstGeom prst="rect">
            <a:avLst/>
          </a:prstGeom>
          <a:noFill/>
        </p:spPr>
        <p:txBody>
          <a:bodyPr wrap="square" rtlCol="0">
            <a:spAutoFit/>
          </a:bodyPr>
          <a:lstStyle/>
          <a:p>
            <a:r>
              <a:rPr lang="fr-FR" sz="1700" b="1" dirty="0">
                <a:solidFill>
                  <a:srgbClr val="FFC000"/>
                </a:solidFill>
              </a:rPr>
              <a:t>CE, Chambres réunies, </a:t>
            </a:r>
            <a:r>
              <a:rPr lang="fr-FR" sz="1700" b="1" dirty="0" smtClean="0">
                <a:solidFill>
                  <a:srgbClr val="FFC000"/>
                </a:solidFill>
              </a:rPr>
              <a:t>16 février 2024</a:t>
            </a:r>
            <a:r>
              <a:rPr lang="fr-FR" sz="1700" b="1" dirty="0">
                <a:solidFill>
                  <a:srgbClr val="FFC000"/>
                </a:solidFill>
              </a:rPr>
              <a:t>, </a:t>
            </a:r>
            <a:r>
              <a:rPr lang="fr-FR" sz="1700" b="1" dirty="0" smtClean="0">
                <a:solidFill>
                  <a:srgbClr val="FFC000"/>
                </a:solidFill>
              </a:rPr>
              <a:t>n°488524</a:t>
            </a:r>
          </a:p>
          <a:p>
            <a:pPr algn="just"/>
            <a:endParaRPr lang="fr-FR" sz="1700" dirty="0" smtClean="0"/>
          </a:p>
          <a:p>
            <a:pPr algn="just"/>
            <a:r>
              <a:rPr lang="fr-FR" sz="1700" dirty="0" smtClean="0"/>
              <a:t>Le </a:t>
            </a:r>
            <a:r>
              <a:rPr lang="fr-FR" sz="1700" dirty="0"/>
              <a:t>CE vient de juger de façon pragmatique – mais juridiquement perturbante – que </a:t>
            </a:r>
            <a:r>
              <a:rPr lang="fr-FR" sz="1700" b="1" dirty="0"/>
              <a:t>le caractère obligatoire du RC ne s’applique pas au délai laissé à l’attributaire pour fournir les justificatifs de recevabilité et de conformité de sa candidature</a:t>
            </a:r>
            <a:r>
              <a:rPr lang="fr-FR" sz="1700" dirty="0"/>
              <a:t>, requis par les articles R. 2143-6 à R. 2143-10 du CCP.</a:t>
            </a:r>
          </a:p>
          <a:p>
            <a:pPr algn="just"/>
            <a:endParaRPr lang="fr-FR" sz="1700" dirty="0" smtClean="0"/>
          </a:p>
          <a:p>
            <a:pPr algn="just"/>
            <a:r>
              <a:rPr lang="fr-FR" sz="1700" dirty="0" smtClean="0"/>
              <a:t>En </a:t>
            </a:r>
            <a:r>
              <a:rPr lang="fr-FR" sz="1700" dirty="0"/>
              <a:t>effet, « </a:t>
            </a:r>
            <a:r>
              <a:rPr lang="fr-FR" sz="1700" i="1" dirty="0"/>
              <a:t>la seule circonstance que ces certificats et attestations n’auraient pas été produits dans le délai imparti par (le) règlement de la consultation (…) est sans incidence sur la régularité de la procédure suivie </a:t>
            </a:r>
            <a:r>
              <a:rPr lang="fr-FR" sz="1700" dirty="0"/>
              <a:t>».</a:t>
            </a:r>
          </a:p>
          <a:p>
            <a:pPr algn="just"/>
            <a:endParaRPr lang="fr-FR" sz="1700" dirty="0" smtClean="0"/>
          </a:p>
          <a:p>
            <a:pPr algn="just"/>
            <a:r>
              <a:rPr lang="fr-FR" sz="1700" b="1" dirty="0" smtClean="0"/>
              <a:t>L’acheteur </a:t>
            </a:r>
            <a:r>
              <a:rPr lang="fr-FR" sz="1700" b="1" dirty="0"/>
              <a:t>dispose finalement d’un choix</a:t>
            </a:r>
            <a:r>
              <a:rPr lang="fr-FR" sz="1700" dirty="0"/>
              <a:t>, d’une faculté en cas de retard dans la transmission des justificatifs :</a:t>
            </a:r>
          </a:p>
          <a:p>
            <a:pPr marL="285750" indent="-285750" algn="just">
              <a:buFont typeface="Arial" panose="020B0604020202020204" pitchFamily="34" charset="0"/>
              <a:buChar char="•"/>
            </a:pPr>
            <a:r>
              <a:rPr lang="fr-FR" sz="1700" dirty="0" smtClean="0"/>
              <a:t>Solliciter </a:t>
            </a:r>
            <a:r>
              <a:rPr lang="fr-FR" sz="1700" dirty="0"/>
              <a:t>l’entreprise classée 2ème </a:t>
            </a:r>
          </a:p>
          <a:p>
            <a:pPr marL="285750" indent="-285750" algn="just">
              <a:buFont typeface="Arial" panose="020B0604020202020204" pitchFamily="34" charset="0"/>
              <a:buChar char="•"/>
            </a:pPr>
            <a:r>
              <a:rPr lang="fr-FR" sz="1700" dirty="0" smtClean="0"/>
              <a:t>Ou </a:t>
            </a:r>
            <a:r>
              <a:rPr lang="fr-FR" sz="1700" dirty="0"/>
              <a:t>attendre que l’entreprise classée 1ère fournisse les documents</a:t>
            </a:r>
          </a:p>
          <a:p>
            <a:pPr algn="just"/>
            <a:endParaRPr lang="fr-FR" sz="1700" dirty="0" smtClean="0">
              <a:solidFill>
                <a:srgbClr val="FFC000"/>
              </a:solidFill>
            </a:endParaRPr>
          </a:p>
        </p:txBody>
      </p:sp>
    </p:spTree>
    <p:extLst>
      <p:ext uri="{BB962C8B-B14F-4D97-AF65-F5344CB8AC3E}">
        <p14:creationId xmlns:p14="http://schemas.microsoft.com/office/powerpoint/2010/main" val="39435094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fr-FR" sz="2000" b="1" noProof="0" dirty="0" smtClean="0">
                <a:solidFill>
                  <a:srgbClr val="FFFFFF"/>
                </a:solidFill>
                <a:latin typeface="Century Gothic" panose="020B0502020202020204" pitchFamily="34" charset="0"/>
              </a:rPr>
              <a:t>RC obligatoire (2/2) : </a:t>
            </a:r>
          </a:p>
          <a:p>
            <a:pPr marL="0" marR="0" lvl="0" indent="0"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dirty="0" smtClean="0">
                <a:ln>
                  <a:noFill/>
                </a:ln>
                <a:solidFill>
                  <a:srgbClr val="FFFFFF"/>
                </a:solidFill>
                <a:effectLst/>
                <a:uLnTx/>
                <a:uFillTx/>
                <a:latin typeface="Century Gothic" panose="020B0502020202020204" pitchFamily="34" charset="0"/>
              </a:rPr>
              <a:t>Encadrement de la réponse technique des entreprises, jusqu’où </a:t>
            </a:r>
            <a:r>
              <a:rPr kumimoji="0" lang="fr-FR" sz="2000" b="1" i="0" u="none" strike="noStrike" kern="1200" cap="none" spc="0" normalizeH="0" dirty="0" smtClean="0">
                <a:ln>
                  <a:noFill/>
                </a:ln>
                <a:solidFill>
                  <a:srgbClr val="FFFFFF"/>
                </a:solidFill>
                <a:effectLst/>
                <a:uLnTx/>
                <a:uFillTx/>
                <a:latin typeface="Century Gothic" panose="020B0502020202020204" pitchFamily="34" charset="0"/>
              </a:rPr>
              <a:t>?</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10" name="Rectangle 9"/>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COERCITION</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
        <p:nvSpPr>
          <p:cNvPr id="8" name="ZoneTexte 7"/>
          <p:cNvSpPr txBox="1"/>
          <p:nvPr/>
        </p:nvSpPr>
        <p:spPr>
          <a:xfrm>
            <a:off x="332814" y="875515"/>
            <a:ext cx="11616267" cy="5498428"/>
          </a:xfrm>
          <a:prstGeom prst="rect">
            <a:avLst/>
          </a:prstGeom>
          <a:noFill/>
        </p:spPr>
        <p:txBody>
          <a:bodyPr wrap="square" rtlCol="0">
            <a:spAutoFit/>
          </a:bodyPr>
          <a:lstStyle/>
          <a:p>
            <a:pPr marL="0" indent="0" algn="just">
              <a:lnSpc>
                <a:spcPct val="105000"/>
              </a:lnSpc>
              <a:spcBef>
                <a:spcPts val="0"/>
              </a:spcBef>
              <a:spcAft>
                <a:spcPts val="600"/>
              </a:spcAft>
              <a:buSzPct val="150000"/>
              <a:buNone/>
            </a:pPr>
            <a:r>
              <a:rPr lang="fr-FR" sz="1700" dirty="0">
                <a:latin typeface="+mj-lt"/>
                <a:ea typeface="Calibri" panose="020F0502020204030204" pitchFamily="34" charset="0"/>
                <a:cs typeface="Times New Roman" panose="02020603050405020304" pitchFamily="18" charset="0"/>
              </a:rPr>
              <a:t>De nombreux </a:t>
            </a:r>
            <a:r>
              <a:rPr lang="fr-FR" sz="1700" dirty="0" smtClean="0">
                <a:latin typeface="+mj-lt"/>
                <a:ea typeface="Calibri" panose="020F0502020204030204" pitchFamily="34" charset="0"/>
                <a:cs typeface="Times New Roman" panose="02020603050405020304" pitchFamily="18" charset="0"/>
              </a:rPr>
              <a:t>TA </a:t>
            </a:r>
            <a:r>
              <a:rPr lang="fr-FR" sz="1700" dirty="0">
                <a:latin typeface="+mj-lt"/>
                <a:ea typeface="Calibri" panose="020F0502020204030204" pitchFamily="34" charset="0"/>
                <a:cs typeface="Times New Roman" panose="02020603050405020304" pitchFamily="18" charset="0"/>
              </a:rPr>
              <a:t>ont récemment appuyé le caractère obligatoire du RC dans tous ses éléments – tant pour l’acheteur que l’entreprise – qui justifie le rejet d’une offre, sous la seule limite de </a:t>
            </a:r>
            <a:r>
              <a:rPr lang="fr-FR" sz="1700" b="1" dirty="0">
                <a:latin typeface="+mj-lt"/>
                <a:ea typeface="Calibri" panose="020F0502020204030204" pitchFamily="34" charset="0"/>
                <a:cs typeface="Times New Roman" panose="02020603050405020304" pitchFamily="18" charset="0"/>
              </a:rPr>
              <a:t>« l’exigence manifestement inutile »</a:t>
            </a:r>
            <a:r>
              <a:rPr lang="fr-FR" sz="1700" dirty="0">
                <a:latin typeface="+mj-lt"/>
                <a:ea typeface="Calibri" panose="020F0502020204030204" pitchFamily="34" charset="0"/>
                <a:cs typeface="Times New Roman" panose="02020603050405020304" pitchFamily="18" charset="0"/>
              </a:rPr>
              <a:t>. </a:t>
            </a:r>
            <a:endParaRPr lang="fr-FR" sz="1700" dirty="0" smtClean="0">
              <a:latin typeface="+mj-lt"/>
              <a:ea typeface="Calibri" panose="020F0502020204030204" pitchFamily="34" charset="0"/>
              <a:cs typeface="Times New Roman" panose="02020603050405020304" pitchFamily="18" charset="0"/>
            </a:endParaRPr>
          </a:p>
          <a:p>
            <a:pPr marL="0" indent="0" algn="just">
              <a:lnSpc>
                <a:spcPct val="105000"/>
              </a:lnSpc>
              <a:spcBef>
                <a:spcPts val="0"/>
              </a:spcBef>
              <a:spcAft>
                <a:spcPts val="600"/>
              </a:spcAft>
              <a:buSzPct val="150000"/>
              <a:buNone/>
            </a:pPr>
            <a:r>
              <a:rPr lang="fr-FR" sz="1700" dirty="0" smtClean="0">
                <a:latin typeface="+mj-lt"/>
                <a:ea typeface="Calibri" panose="020F0502020204030204" pitchFamily="34" charset="0"/>
                <a:cs typeface="Times New Roman" panose="02020603050405020304" pitchFamily="18" charset="0"/>
              </a:rPr>
              <a:t>C’est-à-dire ?</a:t>
            </a:r>
          </a:p>
          <a:p>
            <a:pPr marL="0" indent="0" algn="just">
              <a:lnSpc>
                <a:spcPct val="105000"/>
              </a:lnSpc>
              <a:spcBef>
                <a:spcPts val="0"/>
              </a:spcBef>
              <a:spcAft>
                <a:spcPts val="600"/>
              </a:spcAft>
              <a:buSzPct val="150000"/>
              <a:buNone/>
            </a:pPr>
            <a:endParaRPr lang="fr-FR" sz="1700" dirty="0">
              <a:latin typeface="+mj-lt"/>
              <a:ea typeface="Calibri" panose="020F0502020204030204" pitchFamily="34" charset="0"/>
              <a:cs typeface="Times New Roman" panose="02020603050405020304" pitchFamily="18" charset="0"/>
            </a:endParaRPr>
          </a:p>
          <a:p>
            <a:pPr marL="0" indent="0" algn="just">
              <a:lnSpc>
                <a:spcPct val="105000"/>
              </a:lnSpc>
              <a:spcBef>
                <a:spcPts val="0"/>
              </a:spcBef>
              <a:spcAft>
                <a:spcPts val="600"/>
              </a:spcAft>
              <a:buSzPct val="150000"/>
              <a:buNone/>
            </a:pPr>
            <a:r>
              <a:rPr lang="fr-FR" sz="1700" b="1" dirty="0">
                <a:solidFill>
                  <a:srgbClr val="FFCC00"/>
                </a:solidFill>
                <a:latin typeface="+mj-lt"/>
                <a:ea typeface="Calibri" panose="020F0502020204030204" pitchFamily="34" charset="0"/>
                <a:cs typeface="Times New Roman" panose="02020603050405020304" pitchFamily="18" charset="0"/>
              </a:rPr>
              <a:t>TA Marseille, ord. 21 juillet 2023, n°2306079 </a:t>
            </a:r>
            <a:r>
              <a:rPr lang="fr-FR" sz="1700" dirty="0">
                <a:latin typeface="+mj-lt"/>
                <a:ea typeface="Calibri" panose="020F0502020204030204" pitchFamily="34" charset="0"/>
                <a:cs typeface="Times New Roman" panose="02020603050405020304" pitchFamily="18" charset="0"/>
              </a:rPr>
              <a:t>: L’utilisation d'un </a:t>
            </a:r>
            <a:r>
              <a:rPr lang="fr-FR" sz="1700" b="1" u="sng" dirty="0">
                <a:latin typeface="+mj-lt"/>
                <a:ea typeface="Calibri" panose="020F0502020204030204" pitchFamily="34" charset="0"/>
                <a:cs typeface="Times New Roman" panose="02020603050405020304" pitchFamily="18" charset="0"/>
              </a:rPr>
              <a:t>cadre de réponse technique </a:t>
            </a:r>
            <a:r>
              <a:rPr lang="fr-FR" sz="1700" u="sng" dirty="0">
                <a:latin typeface="+mj-lt"/>
                <a:ea typeface="Calibri" panose="020F0502020204030204" pitchFamily="34" charset="0"/>
                <a:cs typeface="Times New Roman" panose="02020603050405020304" pitchFamily="18" charset="0"/>
              </a:rPr>
              <a:t>(CRT)</a:t>
            </a:r>
            <a:r>
              <a:rPr lang="fr-FR" sz="1700" dirty="0">
                <a:latin typeface="+mj-lt"/>
                <a:ea typeface="Calibri" panose="020F0502020204030204" pitchFamily="34" charset="0"/>
                <a:cs typeface="Times New Roman" panose="02020603050405020304" pitchFamily="18" charset="0"/>
              </a:rPr>
              <a:t> découpé en autant de colonnes et de lignes qu'il y a de sous-critères, n’est pas une exigence dépourvue de toute utilité, car elle facilite la comparaison entre les offres et évite à l’acheteur un travail fastidieux de vérification. </a:t>
            </a:r>
            <a:r>
              <a:rPr lang="fr-FR" sz="1700" b="1" dirty="0">
                <a:latin typeface="+mj-lt"/>
                <a:ea typeface="Calibri" panose="020F0502020204030204" pitchFamily="34" charset="0"/>
                <a:cs typeface="Times New Roman" panose="02020603050405020304" pitchFamily="18" charset="0"/>
              </a:rPr>
              <a:t>Le rejet d’une offre qui reprend les éléments en substance mais ne respecte pas ce formalisme est justifié</a:t>
            </a:r>
            <a:r>
              <a:rPr lang="fr-FR" sz="1700" dirty="0">
                <a:latin typeface="+mj-lt"/>
                <a:ea typeface="Calibri" panose="020F0502020204030204" pitchFamily="34" charset="0"/>
                <a:cs typeface="Times New Roman" panose="02020603050405020304" pitchFamily="18" charset="0"/>
              </a:rPr>
              <a:t>.</a:t>
            </a:r>
          </a:p>
          <a:p>
            <a:pPr marL="0" indent="0" algn="just">
              <a:lnSpc>
                <a:spcPct val="105000"/>
              </a:lnSpc>
              <a:spcBef>
                <a:spcPts val="0"/>
              </a:spcBef>
              <a:spcAft>
                <a:spcPts val="600"/>
              </a:spcAft>
              <a:buSzPct val="150000"/>
              <a:buNone/>
            </a:pPr>
            <a:r>
              <a:rPr lang="fr-FR" sz="1700" b="1" dirty="0" smtClean="0">
                <a:solidFill>
                  <a:srgbClr val="FFCC00"/>
                </a:solidFill>
                <a:latin typeface="+mj-lt"/>
                <a:ea typeface="Calibri" panose="020F0502020204030204" pitchFamily="34" charset="0"/>
                <a:cs typeface="Times New Roman" panose="02020603050405020304" pitchFamily="18" charset="0"/>
              </a:rPr>
              <a:t>TA </a:t>
            </a:r>
            <a:r>
              <a:rPr lang="fr-FR" sz="1700" b="1" dirty="0">
                <a:solidFill>
                  <a:srgbClr val="FFCC00"/>
                </a:solidFill>
                <a:latin typeface="+mj-lt"/>
                <a:ea typeface="Calibri" panose="020F0502020204030204" pitchFamily="34" charset="0"/>
                <a:cs typeface="Times New Roman" panose="02020603050405020304" pitchFamily="18" charset="0"/>
              </a:rPr>
              <a:t>Montreuil, ord. 28 juillet 2023, n° 2308306 </a:t>
            </a:r>
            <a:r>
              <a:rPr lang="fr-FR" sz="1700" dirty="0">
                <a:latin typeface="+mj-lt"/>
                <a:ea typeface="Calibri" panose="020F0502020204030204" pitchFamily="34" charset="0"/>
                <a:cs typeface="Times New Roman" panose="02020603050405020304" pitchFamily="18" charset="0"/>
              </a:rPr>
              <a:t>: L’exigence d’un </a:t>
            </a:r>
            <a:r>
              <a:rPr lang="fr-FR" sz="1700" b="1" u="sng" dirty="0">
                <a:latin typeface="+mj-lt"/>
                <a:ea typeface="Calibri" panose="020F0502020204030204" pitchFamily="34" charset="0"/>
                <a:cs typeface="Times New Roman" panose="02020603050405020304" pitchFamily="18" charset="0"/>
              </a:rPr>
              <a:t>nombre maximum de pages du mémoire </a:t>
            </a:r>
            <a:r>
              <a:rPr lang="fr-FR" sz="1700" u="sng" dirty="0">
                <a:latin typeface="+mj-lt"/>
                <a:ea typeface="Calibri" panose="020F0502020204030204" pitchFamily="34" charset="0"/>
                <a:cs typeface="Times New Roman" panose="02020603050405020304" pitchFamily="18" charset="0"/>
              </a:rPr>
              <a:t>technique </a:t>
            </a:r>
            <a:r>
              <a:rPr lang="fr-FR" sz="1700" dirty="0">
                <a:latin typeface="+mj-lt"/>
                <a:ea typeface="Calibri" panose="020F0502020204030204" pitchFamily="34" charset="0"/>
                <a:cs typeface="Times New Roman" panose="02020603050405020304" pitchFamily="18" charset="0"/>
              </a:rPr>
              <a:t>n’est pas dépourvue de toute utilité. </a:t>
            </a:r>
            <a:r>
              <a:rPr lang="fr-FR" sz="1700" b="1" dirty="0">
                <a:latin typeface="+mj-lt"/>
                <a:ea typeface="Calibri" panose="020F0502020204030204" pitchFamily="34" charset="0"/>
                <a:cs typeface="Times New Roman" panose="02020603050405020304" pitchFamily="18" charset="0"/>
              </a:rPr>
              <a:t>L’entreprise qui dépasse largement (+30%) la limite ne peut se prévaloir de l’imprécision du RC</a:t>
            </a:r>
            <a:r>
              <a:rPr lang="fr-FR" sz="1700" dirty="0">
                <a:latin typeface="+mj-lt"/>
                <a:ea typeface="Calibri" panose="020F0502020204030204" pitchFamily="34" charset="0"/>
                <a:cs typeface="Times New Roman" panose="02020603050405020304" pitchFamily="18" charset="0"/>
              </a:rPr>
              <a:t> quant au cadre de mise en forme (police, taille, interlignes…).</a:t>
            </a:r>
          </a:p>
          <a:p>
            <a:pPr marL="0" indent="0" algn="just">
              <a:lnSpc>
                <a:spcPct val="105000"/>
              </a:lnSpc>
              <a:spcBef>
                <a:spcPts val="0"/>
              </a:spcBef>
              <a:spcAft>
                <a:spcPts val="600"/>
              </a:spcAft>
              <a:buSzPct val="150000"/>
              <a:buNone/>
            </a:pPr>
            <a:r>
              <a:rPr lang="fr-FR" sz="1700" b="1" dirty="0">
                <a:solidFill>
                  <a:srgbClr val="FFCC00"/>
                </a:solidFill>
                <a:latin typeface="+mj-lt"/>
                <a:ea typeface="Calibri" panose="020F0502020204030204" pitchFamily="34" charset="0"/>
                <a:cs typeface="Times New Roman" panose="02020603050405020304" pitchFamily="18" charset="0"/>
              </a:rPr>
              <a:t>TA Poitiers, ord. 6 octobre 2023, n° 2302509 </a:t>
            </a:r>
            <a:r>
              <a:rPr lang="fr-FR" sz="1700" dirty="0">
                <a:latin typeface="+mj-lt"/>
                <a:ea typeface="Calibri" panose="020F0502020204030204" pitchFamily="34" charset="0"/>
                <a:cs typeface="Times New Roman" panose="02020603050405020304" pitchFamily="18" charset="0"/>
              </a:rPr>
              <a:t>: Ici le juge prend le contrepied du précédent, en jugeant au contraire que </a:t>
            </a:r>
            <a:r>
              <a:rPr lang="fr-FR" sz="1700" b="1" dirty="0">
                <a:latin typeface="+mj-lt"/>
                <a:ea typeface="Calibri" panose="020F0502020204030204" pitchFamily="34" charset="0"/>
                <a:cs typeface="Times New Roman" panose="02020603050405020304" pitchFamily="18" charset="0"/>
              </a:rPr>
              <a:t>l’entreprise peut contourner la limite formelle en jouant sur la mise en forme (impression de son mémoire en 4 pages par feuille…) dès lors que « le règlement de consultation n’a pas défini les conditions de présentation</a:t>
            </a:r>
            <a:r>
              <a:rPr lang="fr-FR" sz="1700" dirty="0">
                <a:latin typeface="+mj-lt"/>
                <a:ea typeface="Calibri" panose="020F0502020204030204" pitchFamily="34" charset="0"/>
                <a:cs typeface="Times New Roman" panose="02020603050405020304" pitchFamily="18" charset="0"/>
              </a:rPr>
              <a:t> du mémoire technique autrement que par cette limitation du nombre de pages, et n’a pas posé d’exigence notamment sur la taille de la police d’écriture employée ou sur la composition et la mise en forme de chaque page ».</a:t>
            </a:r>
          </a:p>
          <a:p>
            <a:pPr algn="just">
              <a:lnSpc>
                <a:spcPct val="105000"/>
              </a:lnSpc>
              <a:spcAft>
                <a:spcPts val="600"/>
              </a:spcAft>
            </a:pPr>
            <a:endParaRPr lang="fr-FR" sz="1700" dirty="0">
              <a:latin typeface="+mj-lt"/>
            </a:endParaRPr>
          </a:p>
        </p:txBody>
      </p:sp>
    </p:spTree>
    <p:extLst>
      <p:ext uri="{BB962C8B-B14F-4D97-AF65-F5344CB8AC3E}">
        <p14:creationId xmlns:p14="http://schemas.microsoft.com/office/powerpoint/2010/main" val="37163857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noProof="0" dirty="0" smtClean="0">
                <a:solidFill>
                  <a:srgbClr val="FFFFFF"/>
                </a:solidFill>
                <a:latin typeface="Century Gothic" panose="020B0502020202020204" pitchFamily="34" charset="0"/>
              </a:rPr>
              <a:t>I</a:t>
            </a:r>
            <a:r>
              <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ntérêts moratoires… retour</a:t>
            </a:r>
            <a:r>
              <a:rPr kumimoji="0" lang="fr-FR" sz="2000" b="1"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à la stabilité ?</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
        <p:nvSpPr>
          <p:cNvPr id="2" name="ZoneTexte 1"/>
          <p:cNvSpPr txBox="1"/>
          <p:nvPr/>
        </p:nvSpPr>
        <p:spPr>
          <a:xfrm>
            <a:off x="588287" y="936720"/>
            <a:ext cx="11105321" cy="4962128"/>
          </a:xfrm>
          <a:prstGeom prst="rect">
            <a:avLst/>
          </a:prstGeom>
          <a:noFill/>
        </p:spPr>
        <p:txBody>
          <a:bodyPr wrap="square" rtlCol="0">
            <a:spAutoFit/>
          </a:bodyPr>
          <a:lstStyle/>
          <a:p>
            <a:pPr lvl="0" algn="just">
              <a:lnSpc>
                <a:spcPct val="110000"/>
              </a:lnSpc>
            </a:pPr>
            <a:r>
              <a:rPr lang="fr-FR" sz="2400" dirty="0">
                <a:solidFill>
                  <a:srgbClr val="FFC000"/>
                </a:solidFill>
                <a:sym typeface="Wingdings" panose="05000000000000000000" pitchFamily="2" charset="2"/>
              </a:rPr>
              <a:t> </a:t>
            </a:r>
            <a:r>
              <a:rPr lang="fr-FR" sz="1700" dirty="0" smtClean="0"/>
              <a:t>En cas de non-respect des délais de paiement, les acheteurs publics s’exposent au paiement d’une indemnité forfaitaire de 40€ et d’intérêts moratoires.</a:t>
            </a:r>
          </a:p>
          <a:p>
            <a:pPr lvl="0" algn="just">
              <a:lnSpc>
                <a:spcPct val="110000"/>
              </a:lnSpc>
            </a:pPr>
            <a:r>
              <a:rPr lang="fr-FR" sz="1700" u="sng" dirty="0" smtClean="0">
                <a:sym typeface="Wingdings" panose="05000000000000000000" pitchFamily="2" charset="2"/>
              </a:rPr>
              <a:t>Art.</a:t>
            </a:r>
            <a:r>
              <a:rPr lang="fr-FR" sz="1700" u="sng" dirty="0" smtClean="0"/>
              <a:t> R. 2192-31 du code de la commande publique</a:t>
            </a:r>
            <a:r>
              <a:rPr lang="fr-FR" sz="1700" dirty="0" smtClean="0"/>
              <a:t> </a:t>
            </a:r>
            <a:r>
              <a:rPr lang="fr-FR" sz="1700" dirty="0">
                <a:sym typeface="Wingdings" panose="05000000000000000000" pitchFamily="2" charset="2"/>
              </a:rPr>
              <a:t> </a:t>
            </a:r>
            <a:r>
              <a:rPr lang="fr-FR" sz="1700" b="1" dirty="0">
                <a:sym typeface="Wingdings" panose="05000000000000000000" pitchFamily="2" charset="2"/>
              </a:rPr>
              <a:t>Le taux est calculé par rapport à un taux directeur </a:t>
            </a:r>
            <a:r>
              <a:rPr lang="fr-FR" sz="1700" b="1" dirty="0" smtClean="0">
                <a:sym typeface="Wingdings" panose="05000000000000000000" pitchFamily="2" charset="2"/>
              </a:rPr>
              <a:t>BCE </a:t>
            </a:r>
            <a:r>
              <a:rPr lang="fr-FR" sz="1700" dirty="0" smtClean="0">
                <a:sym typeface="Wingdings" panose="05000000000000000000" pitchFamily="2" charset="2"/>
              </a:rPr>
              <a:t>(taux appliqué à ses opérations principales de refinancement), majoré </a:t>
            </a:r>
            <a:r>
              <a:rPr lang="fr-FR" sz="1700" dirty="0">
                <a:sym typeface="Wingdings" panose="05000000000000000000" pitchFamily="2" charset="2"/>
              </a:rPr>
              <a:t>de 8 points de </a:t>
            </a:r>
            <a:r>
              <a:rPr lang="fr-FR" sz="1700" dirty="0" smtClean="0">
                <a:sym typeface="Wingdings" panose="05000000000000000000" pitchFamily="2" charset="2"/>
              </a:rPr>
              <a:t>pourcentage. </a:t>
            </a:r>
            <a:endParaRPr lang="fr-FR" sz="1700" dirty="0" smtClean="0"/>
          </a:p>
          <a:p>
            <a:pPr lvl="0" algn="just">
              <a:lnSpc>
                <a:spcPct val="110000"/>
              </a:lnSpc>
            </a:pPr>
            <a:endParaRPr lang="fr-FR" sz="1700" dirty="0" smtClean="0"/>
          </a:p>
          <a:p>
            <a:pPr lvl="0" algn="just">
              <a:lnSpc>
                <a:spcPct val="110000"/>
              </a:lnSpc>
            </a:pPr>
            <a:r>
              <a:rPr lang="fr-FR" sz="1700" dirty="0" smtClean="0"/>
              <a:t>Historiquement </a:t>
            </a:r>
            <a:r>
              <a:rPr lang="fr-FR" sz="1700" dirty="0"/>
              <a:t>fixé à 0% depuis 2016, </a:t>
            </a:r>
            <a:r>
              <a:rPr lang="fr-FR" sz="1700" b="1" dirty="0"/>
              <a:t>ce taux directeur BCE n’a cessé d’être relevé depuis juillet 2022 pour tenir compte du contexte inflationniste</a:t>
            </a:r>
            <a:r>
              <a:rPr lang="fr-FR" sz="1700" dirty="0"/>
              <a:t>… et le taux des intérêts moratoires augmente donc avec lui !</a:t>
            </a:r>
          </a:p>
          <a:p>
            <a:pPr marL="715963" lvl="0" indent="-285750" algn="just">
              <a:lnSpc>
                <a:spcPct val="110000"/>
              </a:lnSpc>
              <a:buFontTx/>
              <a:buChar char="-"/>
            </a:pPr>
            <a:r>
              <a:rPr lang="fr-FR" sz="1600" dirty="0"/>
              <a:t>27 juillet 2022 </a:t>
            </a:r>
            <a:r>
              <a:rPr lang="fr-FR" sz="1600" dirty="0" smtClean="0">
                <a:sym typeface="Wingdings" panose="05000000000000000000" pitchFamily="2" charset="2"/>
              </a:rPr>
              <a:t></a:t>
            </a:r>
            <a:r>
              <a:rPr lang="fr-FR" sz="1600" dirty="0" smtClean="0"/>
              <a:t> </a:t>
            </a:r>
            <a:r>
              <a:rPr lang="fr-FR" sz="1600" dirty="0"/>
              <a:t>de 0 à 0,5%</a:t>
            </a:r>
          </a:p>
          <a:p>
            <a:pPr marL="715963" lvl="0" indent="-285750" algn="just">
              <a:lnSpc>
                <a:spcPct val="110000"/>
              </a:lnSpc>
              <a:buFontTx/>
              <a:buChar char="-"/>
            </a:pPr>
            <a:r>
              <a:rPr lang="fr-FR" sz="1600" dirty="0"/>
              <a:t>14 sept. 2022 </a:t>
            </a:r>
            <a:r>
              <a:rPr lang="fr-FR" sz="1600" dirty="0" smtClean="0">
                <a:sym typeface="Wingdings" panose="05000000000000000000" pitchFamily="2" charset="2"/>
              </a:rPr>
              <a:t></a:t>
            </a:r>
            <a:r>
              <a:rPr lang="fr-FR" sz="1600" dirty="0" smtClean="0"/>
              <a:t>de </a:t>
            </a:r>
            <a:r>
              <a:rPr lang="fr-FR" sz="1600" dirty="0"/>
              <a:t>0,5 à 1,25%</a:t>
            </a:r>
          </a:p>
          <a:p>
            <a:pPr marL="715963" lvl="0" indent="-285750" algn="just">
              <a:lnSpc>
                <a:spcPct val="110000"/>
              </a:lnSpc>
              <a:buFontTx/>
              <a:buChar char="-"/>
            </a:pPr>
            <a:r>
              <a:rPr lang="fr-FR" sz="1600" dirty="0"/>
              <a:t>2 nov. 2022 </a:t>
            </a:r>
            <a:r>
              <a:rPr lang="fr-FR" sz="1600" dirty="0" smtClean="0">
                <a:sym typeface="Wingdings" panose="05000000000000000000" pitchFamily="2" charset="2"/>
              </a:rPr>
              <a:t></a:t>
            </a:r>
            <a:r>
              <a:rPr lang="fr-FR" sz="1600" dirty="0" smtClean="0"/>
              <a:t> </a:t>
            </a:r>
            <a:r>
              <a:rPr lang="fr-FR" sz="1600" dirty="0"/>
              <a:t>de 1,25 à 2%</a:t>
            </a:r>
          </a:p>
          <a:p>
            <a:pPr marL="715963" lvl="0" indent="-285750" algn="just">
              <a:lnSpc>
                <a:spcPct val="110000"/>
              </a:lnSpc>
              <a:buFontTx/>
              <a:buChar char="-"/>
            </a:pPr>
            <a:r>
              <a:rPr lang="fr-FR" sz="1600" dirty="0"/>
              <a:t>etc…</a:t>
            </a:r>
          </a:p>
          <a:p>
            <a:pPr marL="715963" lvl="0" indent="-285750" algn="just">
              <a:lnSpc>
                <a:spcPct val="110000"/>
              </a:lnSpc>
              <a:buFontTx/>
              <a:buChar char="-"/>
            </a:pPr>
            <a:r>
              <a:rPr lang="fr-FR" sz="1600" dirty="0"/>
              <a:t>8 février 2023 </a:t>
            </a:r>
            <a:r>
              <a:rPr lang="fr-FR" sz="1600" dirty="0" smtClean="0">
                <a:sym typeface="Wingdings" panose="05000000000000000000" pitchFamily="2" charset="2"/>
              </a:rPr>
              <a:t></a:t>
            </a:r>
            <a:r>
              <a:rPr lang="fr-FR" sz="1600" dirty="0" smtClean="0"/>
              <a:t> </a:t>
            </a:r>
            <a:r>
              <a:rPr lang="fr-FR" sz="1600" dirty="0"/>
              <a:t>passage à 3%</a:t>
            </a:r>
          </a:p>
          <a:p>
            <a:pPr marL="715963" lvl="0" indent="-285750" algn="just">
              <a:lnSpc>
                <a:spcPct val="110000"/>
              </a:lnSpc>
              <a:buFontTx/>
              <a:buChar char="-"/>
            </a:pPr>
            <a:r>
              <a:rPr lang="fr-FR" sz="1600" dirty="0"/>
              <a:t>21 juin 2023 </a:t>
            </a:r>
            <a:r>
              <a:rPr lang="fr-FR" sz="1600" dirty="0" smtClean="0">
                <a:sym typeface="Wingdings" panose="05000000000000000000" pitchFamily="2" charset="2"/>
              </a:rPr>
              <a:t></a:t>
            </a:r>
            <a:r>
              <a:rPr lang="fr-FR" sz="1600" dirty="0" smtClean="0"/>
              <a:t> </a:t>
            </a:r>
            <a:r>
              <a:rPr lang="fr-FR" sz="1600" dirty="0"/>
              <a:t>passage à 4</a:t>
            </a:r>
            <a:r>
              <a:rPr lang="fr-FR" sz="1600" dirty="0" smtClean="0"/>
              <a:t>%</a:t>
            </a:r>
          </a:p>
          <a:p>
            <a:pPr marL="715963" lvl="0" indent="-285750" algn="just">
              <a:lnSpc>
                <a:spcPct val="110000"/>
              </a:lnSpc>
              <a:buFontTx/>
              <a:buChar char="-"/>
            </a:pPr>
            <a:r>
              <a:rPr lang="fr-FR" sz="1600" dirty="0" smtClean="0"/>
              <a:t>2 août </a:t>
            </a:r>
            <a:r>
              <a:rPr lang="fr-FR" sz="1600" dirty="0"/>
              <a:t>2023 </a:t>
            </a:r>
            <a:r>
              <a:rPr lang="fr-FR" sz="1600" dirty="0">
                <a:sym typeface="Wingdings" panose="05000000000000000000" pitchFamily="2" charset="2"/>
              </a:rPr>
              <a:t></a:t>
            </a:r>
            <a:r>
              <a:rPr lang="fr-FR" sz="1600" dirty="0"/>
              <a:t> passage à </a:t>
            </a:r>
            <a:r>
              <a:rPr lang="fr-FR" sz="1600" dirty="0" smtClean="0"/>
              <a:t>4,25%</a:t>
            </a:r>
            <a:endParaRPr lang="fr-FR" sz="1600" dirty="0"/>
          </a:p>
          <a:p>
            <a:pPr lvl="0" algn="just">
              <a:lnSpc>
                <a:spcPct val="110000"/>
              </a:lnSpc>
            </a:pPr>
            <a:endParaRPr lang="fr-FR" sz="1700" dirty="0" smtClean="0"/>
          </a:p>
          <a:p>
            <a:pPr lvl="0" algn="just">
              <a:lnSpc>
                <a:spcPct val="110000"/>
              </a:lnSpc>
            </a:pPr>
            <a:r>
              <a:rPr lang="fr-FR" sz="1700" dirty="0" smtClean="0">
                <a:sym typeface="Wingdings" panose="05000000000000000000" pitchFamily="2" charset="2"/>
              </a:rPr>
              <a:t>Il est établi à 4,50% depuis septembre 2023 et n’a plus connu de variation depuis…</a:t>
            </a:r>
          </a:p>
          <a:p>
            <a:pPr lvl="0" algn="just">
              <a:lnSpc>
                <a:spcPct val="110000"/>
              </a:lnSpc>
            </a:pPr>
            <a:r>
              <a:rPr lang="fr-FR" sz="1700" b="1" dirty="0" smtClean="0"/>
              <a:t>En conséquence, le taux des intérêts moratoires s’est (pour l’instant) établi à … </a:t>
            </a:r>
            <a:r>
              <a:rPr lang="fr-FR" sz="1700" b="1" dirty="0" smtClean="0">
                <a:solidFill>
                  <a:srgbClr val="FFC000"/>
                </a:solidFill>
              </a:rPr>
              <a:t>12,5 %</a:t>
            </a:r>
            <a:r>
              <a:rPr lang="fr-FR" sz="1700" b="1" dirty="0" smtClean="0"/>
              <a:t>.</a:t>
            </a:r>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COERCITION</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7170396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noProof="0" dirty="0" smtClean="0">
                <a:solidFill>
                  <a:srgbClr val="FFFFFF"/>
                </a:solidFill>
                <a:latin typeface="Century Gothic" panose="020B0502020202020204" pitchFamily="34" charset="0"/>
              </a:rPr>
              <a:t>Pénalités</a:t>
            </a:r>
            <a:r>
              <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 une renonciation interdite</a:t>
            </a:r>
            <a:r>
              <a:rPr kumimoji="0" lang="fr-FR" sz="2000" b="1"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
        <p:nvSpPr>
          <p:cNvPr id="2" name="ZoneTexte 1"/>
          <p:cNvSpPr txBox="1"/>
          <p:nvPr/>
        </p:nvSpPr>
        <p:spPr>
          <a:xfrm>
            <a:off x="442513" y="914918"/>
            <a:ext cx="11105321" cy="5663089"/>
          </a:xfrm>
          <a:prstGeom prst="rect">
            <a:avLst/>
          </a:prstGeom>
          <a:noFill/>
        </p:spPr>
        <p:txBody>
          <a:bodyPr wrap="square" rtlCol="0">
            <a:spAutoFit/>
          </a:bodyPr>
          <a:lstStyle/>
          <a:p>
            <a:pPr lvl="0" algn="just">
              <a:spcBef>
                <a:spcPts val="600"/>
              </a:spcBef>
              <a:spcAft>
                <a:spcPts val="600"/>
              </a:spcAft>
            </a:pPr>
            <a:r>
              <a:rPr lang="fr-FR" sz="1700" b="1" u="sng" dirty="0" smtClean="0"/>
              <a:t>Important </a:t>
            </a:r>
            <a:r>
              <a:rPr lang="fr-FR" sz="1700" b="1" u="sng" dirty="0"/>
              <a:t>débat d’actualité</a:t>
            </a:r>
          </a:p>
          <a:p>
            <a:pPr marL="285750" lvl="0" indent="-285750" algn="just">
              <a:spcBef>
                <a:spcPts val="1200"/>
              </a:spcBef>
              <a:spcAft>
                <a:spcPts val="600"/>
              </a:spcAft>
              <a:buClr>
                <a:srgbClr val="FFCC00"/>
              </a:buClr>
              <a:buSzPct val="125000"/>
              <a:buFont typeface="Wingdings" panose="05000000000000000000" pitchFamily="2" charset="2"/>
              <a:buChar char="F"/>
            </a:pPr>
            <a:r>
              <a:rPr lang="fr-FR" sz="1700" dirty="0"/>
              <a:t>Si le juge administratif reconnait sans problème que l’application des pénalités est un pouvoir contractuel, et donc une pure faculté de l’acheteur (</a:t>
            </a:r>
            <a:r>
              <a:rPr lang="fr-FR" sz="1700" dirty="0">
                <a:solidFill>
                  <a:srgbClr val="FFCC00"/>
                </a:solidFill>
              </a:rPr>
              <a:t>CE, 9 novembre 2018, n° 413533</a:t>
            </a:r>
            <a:r>
              <a:rPr lang="fr-FR" sz="1700" dirty="0" smtClean="0"/>
              <a:t>), …</a:t>
            </a:r>
          </a:p>
          <a:p>
            <a:pPr marL="285750" lvl="0" indent="-285750" algn="just">
              <a:spcBef>
                <a:spcPts val="1200"/>
              </a:spcBef>
              <a:spcAft>
                <a:spcPts val="600"/>
              </a:spcAft>
              <a:buClr>
                <a:srgbClr val="FFCC00"/>
              </a:buClr>
              <a:buSzPct val="125000"/>
              <a:buFont typeface="Wingdings" panose="05000000000000000000" pitchFamily="2" charset="2"/>
              <a:buChar char="F"/>
            </a:pPr>
            <a:r>
              <a:rPr lang="fr-FR" sz="1700" dirty="0" smtClean="0"/>
              <a:t>…</a:t>
            </a:r>
            <a:r>
              <a:rPr lang="fr-FR" sz="1700" b="1" dirty="0" smtClean="0"/>
              <a:t>la </a:t>
            </a:r>
            <a:r>
              <a:rPr lang="fr-FR" sz="1700" b="1" dirty="0"/>
              <a:t>Cour de discipline budgétaire et financière a procédé à la condamnation</a:t>
            </a:r>
            <a:r>
              <a:rPr lang="fr-FR" sz="1700" dirty="0"/>
              <a:t> du comptable et </a:t>
            </a:r>
            <a:r>
              <a:rPr lang="fr-FR" sz="1700" dirty="0" smtClean="0"/>
              <a:t>du </a:t>
            </a:r>
            <a:r>
              <a:rPr lang="fr-FR" sz="1700" dirty="0"/>
              <a:t>responsable du marché n’ayant pas appliqué les pénalités prévues, </a:t>
            </a:r>
            <a:r>
              <a:rPr lang="fr-FR" sz="1700" b="1" dirty="0"/>
              <a:t>pour octroi </a:t>
            </a:r>
            <a:r>
              <a:rPr lang="fr-FR" sz="1700" b="1" dirty="0" smtClean="0"/>
              <a:t>d’un avantage injustifié</a:t>
            </a:r>
            <a:r>
              <a:rPr lang="fr-FR" sz="1700" dirty="0" smtClean="0"/>
              <a:t> (</a:t>
            </a:r>
            <a:r>
              <a:rPr lang="fr-FR" sz="1700" b="1" dirty="0">
                <a:solidFill>
                  <a:srgbClr val="FFCC00"/>
                </a:solidFill>
              </a:rPr>
              <a:t>CDBF, 23 novembre 2022, n°263-796</a:t>
            </a:r>
            <a:r>
              <a:rPr lang="fr-FR" sz="1700" dirty="0"/>
              <a:t>). </a:t>
            </a:r>
          </a:p>
          <a:p>
            <a:pPr lvl="0" algn="just">
              <a:spcBef>
                <a:spcPts val="600"/>
              </a:spcBef>
              <a:spcAft>
                <a:spcPts val="600"/>
              </a:spcAft>
            </a:pPr>
            <a:endParaRPr lang="fr-FR" sz="1700" dirty="0" smtClean="0"/>
          </a:p>
          <a:p>
            <a:pPr lvl="0" algn="just">
              <a:spcBef>
                <a:spcPts val="600"/>
              </a:spcBef>
              <a:spcAft>
                <a:spcPts val="600"/>
              </a:spcAft>
            </a:pPr>
            <a:r>
              <a:rPr lang="fr-FR" sz="1700" dirty="0" smtClean="0"/>
              <a:t>Mais pourquoi ? Car la renonciation dans l’affaire jugée n’était </a:t>
            </a:r>
            <a:r>
              <a:rPr lang="fr-FR" sz="1700" b="1" dirty="0" smtClean="0"/>
              <a:t>ni expresse ni motivée</a:t>
            </a:r>
            <a:r>
              <a:rPr lang="fr-FR" sz="1700" dirty="0" smtClean="0"/>
              <a:t>. </a:t>
            </a:r>
          </a:p>
          <a:p>
            <a:pPr lvl="0" algn="just">
              <a:spcBef>
                <a:spcPts val="600"/>
              </a:spcBef>
              <a:spcAft>
                <a:spcPts val="600"/>
              </a:spcAft>
            </a:pPr>
            <a:r>
              <a:rPr lang="fr-FR" sz="1700" dirty="0" smtClean="0"/>
              <a:t>Or </a:t>
            </a:r>
            <a:r>
              <a:rPr lang="fr-FR" sz="1700" dirty="0"/>
              <a:t>le </a:t>
            </a:r>
            <a:r>
              <a:rPr lang="fr-FR" sz="1700" u="sng" dirty="0"/>
              <a:t>Décret n° 2007-450 du 25 mars 2007 </a:t>
            </a:r>
            <a:r>
              <a:rPr lang="fr-FR" sz="1700" dirty="0"/>
              <a:t>a fixé la liste des pièces justificatives des dépenses publiques locales (annexe I du CGCT), et imposé que les exonérations ou réductions de pénalités soient justifiées par une décision motivée de l’autorité compétente (délibération). Cette exigence figure toujours dans cette liste mise à jour par le </a:t>
            </a:r>
            <a:r>
              <a:rPr lang="fr-FR" sz="1700" u="sng" dirty="0" smtClean="0"/>
              <a:t>Décret </a:t>
            </a:r>
            <a:r>
              <a:rPr lang="fr-FR" sz="1700" u="sng" dirty="0"/>
              <a:t>n° 2022-505 du 23 mars 2022</a:t>
            </a:r>
            <a:r>
              <a:rPr lang="fr-FR" sz="1700" dirty="0"/>
              <a:t>.</a:t>
            </a:r>
          </a:p>
          <a:p>
            <a:pPr lvl="0" algn="just">
              <a:spcBef>
                <a:spcPts val="600"/>
              </a:spcBef>
              <a:spcAft>
                <a:spcPts val="600"/>
              </a:spcAft>
            </a:pPr>
            <a:r>
              <a:rPr lang="fr-FR" sz="1700" dirty="0" smtClean="0">
                <a:sym typeface="Wingdings" panose="05000000000000000000" pitchFamily="2" charset="2"/>
              </a:rPr>
              <a:t></a:t>
            </a:r>
            <a:r>
              <a:rPr lang="fr-FR" sz="1700" b="1" dirty="0" smtClean="0"/>
              <a:t>Un </a:t>
            </a:r>
            <a:r>
              <a:rPr lang="fr-FR" sz="1700" b="1" dirty="0"/>
              <a:t>justificatif exprès </a:t>
            </a:r>
            <a:r>
              <a:rPr lang="fr-FR" sz="1700" b="1" dirty="0" smtClean="0"/>
              <a:t>et motivé devra être </a:t>
            </a:r>
            <a:r>
              <a:rPr lang="fr-FR" sz="1700" b="1" dirty="0"/>
              <a:t>transmis au comptable public (avenant ou décision formelle)</a:t>
            </a:r>
            <a:r>
              <a:rPr lang="fr-FR" sz="1700" dirty="0"/>
              <a:t>.</a:t>
            </a:r>
          </a:p>
          <a:p>
            <a:pPr lvl="0" algn="just">
              <a:spcBef>
                <a:spcPts val="600"/>
              </a:spcBef>
              <a:spcAft>
                <a:spcPts val="600"/>
              </a:spcAft>
            </a:pPr>
            <a:r>
              <a:rPr lang="fr-FR" sz="1700" dirty="0" smtClean="0"/>
              <a:t>La motivation doit </a:t>
            </a:r>
            <a:r>
              <a:rPr lang="fr-FR" sz="1700" dirty="0"/>
              <a:t>démontrer que la renonciation ne correspond pas à </a:t>
            </a:r>
            <a:r>
              <a:rPr lang="fr-FR" sz="1700" dirty="0" smtClean="0"/>
              <a:t>une </a:t>
            </a:r>
            <a:r>
              <a:rPr lang="fr-FR" sz="1700" dirty="0"/>
              <a:t>libéralité. (</a:t>
            </a:r>
            <a:r>
              <a:rPr lang="fr-FR" sz="1700" dirty="0" smtClean="0"/>
              <a:t>Ex </a:t>
            </a:r>
            <a:r>
              <a:rPr lang="fr-FR" sz="1700" dirty="0"/>
              <a:t>: suivi des préconisation du Gouvernement dans le cadre du contexte de flambée des prix et de pénurie des matières 1ères </a:t>
            </a:r>
            <a:r>
              <a:rPr lang="fr-FR" sz="1700" dirty="0" smtClean="0">
                <a:sym typeface="Wingdings" panose="05000000000000000000" pitchFamily="2" charset="2"/>
              </a:rPr>
              <a:t></a:t>
            </a:r>
            <a:r>
              <a:rPr lang="fr-FR" sz="1700" dirty="0" smtClean="0"/>
              <a:t>).</a:t>
            </a:r>
            <a:endParaRPr lang="fr-FR" sz="1700" dirty="0"/>
          </a:p>
          <a:p>
            <a:pPr lvl="0" algn="just">
              <a:spcBef>
                <a:spcPts val="600"/>
              </a:spcBef>
              <a:spcAft>
                <a:spcPts val="600"/>
              </a:spcAft>
            </a:pPr>
            <a:endParaRPr lang="fr-FR" sz="1700" dirty="0" smtClean="0"/>
          </a:p>
        </p:txBody>
      </p:sp>
      <p:grpSp>
        <p:nvGrpSpPr>
          <p:cNvPr id="5" name="Groupe 4"/>
          <p:cNvGrpSpPr/>
          <p:nvPr/>
        </p:nvGrpSpPr>
        <p:grpSpPr>
          <a:xfrm>
            <a:off x="0" y="6478964"/>
            <a:ext cx="12192000" cy="406420"/>
            <a:chOff x="-1524000" y="1294388"/>
            <a:chExt cx="12192000" cy="406420"/>
          </a:xfrm>
        </p:grpSpPr>
        <p:sp>
          <p:nvSpPr>
            <p:cNvPr id="6" name="Rectangle 5"/>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9" name="Rectangle 8"/>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COERCITION</a:t>
            </a:r>
            <a:endParaRPr kumimoji="0" lang="fr-FR" sz="1400" b="1"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3406120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7244" b="12706"/>
          <a:stretch/>
        </p:blipFill>
        <p:spPr>
          <a:xfrm>
            <a:off x="0" y="-38100"/>
            <a:ext cx="12192000" cy="6515100"/>
          </a:xfrm>
          <a:prstGeom prst="rect">
            <a:avLst/>
          </a:prstGeom>
        </p:spPr>
      </p:pic>
      <p:grpSp>
        <p:nvGrpSpPr>
          <p:cNvPr id="10" name="Groupe 9"/>
          <p:cNvGrpSpPr/>
          <p:nvPr/>
        </p:nvGrpSpPr>
        <p:grpSpPr>
          <a:xfrm>
            <a:off x="0" y="6478964"/>
            <a:ext cx="12192000" cy="406420"/>
            <a:chOff x="-1524000" y="1294388"/>
            <a:chExt cx="12192000" cy="406420"/>
          </a:xfrm>
        </p:grpSpPr>
        <p:sp>
          <p:nvSpPr>
            <p:cNvPr id="11" name="Rectangle 10"/>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7" name="Rectangle 6"/>
          <p:cNvSpPr/>
          <p:nvPr/>
        </p:nvSpPr>
        <p:spPr bwMode="auto">
          <a:xfrm>
            <a:off x="4880007" y="3380510"/>
            <a:ext cx="6868647" cy="1468582"/>
          </a:xfrm>
          <a:prstGeom prst="rect">
            <a:avLst/>
          </a:prstGeom>
          <a:solidFill>
            <a:srgbClr val="FFCC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a:extLst/>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baseline="0" noProof="0" dirty="0" smtClean="0">
                <a:ln>
                  <a:noFill/>
                </a:ln>
                <a:solidFill>
                  <a:srgbClr val="FFFFFF"/>
                </a:solidFill>
                <a:effectLst/>
                <a:uLnTx/>
                <a:uFillTx/>
                <a:latin typeface="Century Gothic" panose="020B0502020202020204" pitchFamily="34" charset="0"/>
                <a:ea typeface="+mn-ea"/>
                <a:cs typeface="+mn-cs"/>
              </a:rPr>
              <a:t>#LE</a:t>
            </a:r>
            <a:r>
              <a:rPr kumimoji="0" lang="fr-FR" sz="4400" b="0"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 RESTE DE L’ACTU’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1200" cap="none" spc="0" normalizeH="0" noProof="0" dirty="0" smtClean="0">
                <a:ln>
                  <a:noFill/>
                </a:ln>
                <a:solidFill>
                  <a:srgbClr val="FFFFFF"/>
                </a:solidFill>
                <a:effectLst/>
                <a:uLnTx/>
                <a:uFillTx/>
                <a:latin typeface="Century Gothic" panose="020B0502020202020204" pitchFamily="34" charset="0"/>
                <a:ea typeface="+mn-ea"/>
                <a:cs typeface="+mn-cs"/>
              </a:rPr>
              <a:t>EN BREF</a:t>
            </a:r>
            <a:endParaRPr kumimoji="0" lang="fr-FR" sz="5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973764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smtClean="0">
                <a:solidFill>
                  <a:srgbClr val="FFFFFF"/>
                </a:solidFill>
                <a:latin typeface="Century Gothic" panose="020B0502020202020204" pitchFamily="34" charset="0"/>
              </a:rPr>
              <a:t>« Plan d’action : Simplification ! » - projet</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2" name="ZoneTexte 1"/>
          <p:cNvSpPr txBox="1"/>
          <p:nvPr/>
        </p:nvSpPr>
        <p:spPr>
          <a:xfrm>
            <a:off x="426765" y="743982"/>
            <a:ext cx="11428365" cy="5401479"/>
          </a:xfrm>
          <a:prstGeom prst="rect">
            <a:avLst/>
          </a:prstGeom>
          <a:noFill/>
        </p:spPr>
        <p:txBody>
          <a:bodyPr wrap="square" rtlCol="0">
            <a:spAutoFit/>
          </a:bodyPr>
          <a:lstStyle/>
          <a:p>
            <a:pPr algn="just"/>
            <a:r>
              <a:rPr lang="fr-FR" sz="1700" u="sng" dirty="0">
                <a:solidFill>
                  <a:srgbClr val="52AEC7"/>
                </a:solidFill>
              </a:rPr>
              <a:t>Projet de loi de simplification de la vie économique, Texte n° 550 (2023-2024) de M. Bruno LE MAIRE déposé au Sénat le 24 avril </a:t>
            </a:r>
            <a:r>
              <a:rPr lang="fr-FR" sz="1700" u="sng" dirty="0" smtClean="0">
                <a:solidFill>
                  <a:srgbClr val="52AEC7"/>
                </a:solidFill>
              </a:rPr>
              <a:t>2024 </a:t>
            </a:r>
            <a:r>
              <a:rPr lang="fr-FR" sz="1700" dirty="0" smtClean="0"/>
              <a:t>&amp; </a:t>
            </a:r>
            <a:r>
              <a:rPr lang="fr-FR" sz="1700" u="sng" dirty="0" smtClean="0">
                <a:solidFill>
                  <a:srgbClr val="52AEC7"/>
                </a:solidFill>
              </a:rPr>
              <a:t>CE</a:t>
            </a:r>
            <a:r>
              <a:rPr lang="fr-FR" sz="1700" u="sng" dirty="0">
                <a:solidFill>
                  <a:srgbClr val="52AEC7"/>
                </a:solidFill>
              </a:rPr>
              <a:t>, avis ass. générale, 22 avril 2024, relatif au projet de loi de </a:t>
            </a:r>
            <a:r>
              <a:rPr lang="fr-FR" sz="1700" u="sng" dirty="0" smtClean="0">
                <a:solidFill>
                  <a:srgbClr val="52AEC7"/>
                </a:solidFill>
              </a:rPr>
              <a:t>simplification</a:t>
            </a:r>
            <a:endParaRPr lang="fr-FR" sz="1700" u="sng" dirty="0">
              <a:solidFill>
                <a:srgbClr val="52AEC7"/>
              </a:solidFill>
            </a:endParaRPr>
          </a:p>
          <a:p>
            <a:pPr algn="just"/>
            <a:endParaRPr lang="fr-FR" sz="1700" dirty="0" smtClean="0">
              <a:solidFill>
                <a:srgbClr val="000000"/>
              </a:solidFill>
            </a:endParaRPr>
          </a:p>
          <a:p>
            <a:pPr marL="342900" indent="-342900" algn="just">
              <a:buFont typeface="+mj-lt"/>
              <a:buAutoNum type="arabicPeriod"/>
            </a:pPr>
            <a:r>
              <a:rPr lang="fr-FR" sz="1700" b="1" dirty="0" smtClean="0">
                <a:solidFill>
                  <a:srgbClr val="000000"/>
                </a:solidFill>
              </a:rPr>
              <a:t>Généraliser l’utilisation de la plate-forme « PLACE »</a:t>
            </a:r>
          </a:p>
          <a:p>
            <a:pPr marL="342900" indent="-342900" algn="just">
              <a:buFont typeface="+mj-lt"/>
              <a:buAutoNum type="arabicPeriod"/>
            </a:pPr>
            <a:endParaRPr lang="fr-FR" sz="1700" dirty="0" smtClean="0">
              <a:solidFill>
                <a:srgbClr val="000000"/>
              </a:solidFill>
            </a:endParaRPr>
          </a:p>
          <a:p>
            <a:pPr marL="342900" indent="-342900" algn="just">
              <a:buFont typeface="+mj-lt"/>
              <a:buAutoNum type="arabicPeriod"/>
            </a:pPr>
            <a:r>
              <a:rPr lang="fr-FR" sz="1700" b="1" dirty="0" smtClean="0">
                <a:solidFill>
                  <a:srgbClr val="000000"/>
                </a:solidFill>
              </a:rPr>
              <a:t>Unifier </a:t>
            </a:r>
            <a:r>
              <a:rPr lang="fr-FR" sz="1700" b="1" dirty="0">
                <a:solidFill>
                  <a:srgbClr val="000000"/>
                </a:solidFill>
              </a:rPr>
              <a:t>la totalité du contentieux de la commande publique au profit du juge </a:t>
            </a:r>
            <a:r>
              <a:rPr lang="fr-FR" sz="1700" b="1" dirty="0" smtClean="0">
                <a:solidFill>
                  <a:srgbClr val="000000"/>
                </a:solidFill>
              </a:rPr>
              <a:t>administratif</a:t>
            </a:r>
          </a:p>
          <a:p>
            <a:pPr marL="342900" indent="-342900" algn="just">
              <a:buFont typeface="+mj-lt"/>
              <a:buAutoNum type="arabicPeriod"/>
            </a:pPr>
            <a:endParaRPr lang="fr-FR" sz="1700" dirty="0">
              <a:solidFill>
                <a:srgbClr val="000000"/>
              </a:solidFill>
            </a:endParaRPr>
          </a:p>
          <a:p>
            <a:pPr marL="342900" indent="-342900" algn="just">
              <a:buFont typeface="+mj-lt"/>
              <a:buAutoNum type="arabicPeriod"/>
            </a:pPr>
            <a:r>
              <a:rPr lang="fr-FR" sz="1700" b="1" dirty="0" smtClean="0">
                <a:solidFill>
                  <a:srgbClr val="000000"/>
                </a:solidFill>
              </a:rPr>
              <a:t>Des dérogations à l’allotissement et au paiement direct du sous-traitant </a:t>
            </a:r>
            <a:r>
              <a:rPr lang="fr-FR" sz="1700" dirty="0" smtClean="0">
                <a:solidFill>
                  <a:srgbClr val="000000"/>
                </a:solidFill>
              </a:rPr>
              <a:t>(remplacé par une action directe)</a:t>
            </a:r>
            <a:r>
              <a:rPr lang="fr-FR" sz="1700" b="1" dirty="0" smtClean="0">
                <a:solidFill>
                  <a:srgbClr val="000000"/>
                </a:solidFill>
              </a:rPr>
              <a:t> pour certains projets d’infrastructures concourant à la transition énergétique</a:t>
            </a:r>
          </a:p>
          <a:p>
            <a:pPr algn="just"/>
            <a:r>
              <a:rPr lang="fr-FR" sz="1700" dirty="0" smtClean="0"/>
              <a:t>Le CE a estimé </a:t>
            </a:r>
            <a:r>
              <a:rPr lang="fr-FR" sz="1700" dirty="0"/>
              <a:t>nécessaire de redéfinir les contours de cette dérogation, en la recentrant sur </a:t>
            </a:r>
            <a:r>
              <a:rPr lang="fr-FR" sz="1700" dirty="0" smtClean="0"/>
              <a:t>2 </a:t>
            </a:r>
            <a:r>
              <a:rPr lang="fr-FR" sz="1700" dirty="0"/>
              <a:t>types de projets </a:t>
            </a:r>
            <a:r>
              <a:rPr lang="fr-FR" sz="1700" dirty="0" smtClean="0"/>
              <a:t>:</a:t>
            </a:r>
            <a:endParaRPr lang="fr-FR" sz="1700" dirty="0"/>
          </a:p>
          <a:p>
            <a:pPr marL="285750" indent="-285750" algn="just">
              <a:buFontTx/>
              <a:buChar char="-"/>
            </a:pPr>
            <a:r>
              <a:rPr lang="fr-FR" sz="1700" dirty="0" smtClean="0"/>
              <a:t>les </a:t>
            </a:r>
            <a:r>
              <a:rPr lang="fr-FR" sz="1700" dirty="0"/>
              <a:t>projets d’installation de production d’énergie renouvelable en mer, et les études associées à la réalisation de telles installations </a:t>
            </a:r>
            <a:r>
              <a:rPr lang="fr-FR" sz="1700" dirty="0" smtClean="0"/>
              <a:t>;</a:t>
            </a:r>
          </a:p>
          <a:p>
            <a:pPr marL="285750" indent="-285750" algn="just">
              <a:buFontTx/>
              <a:buChar char="-"/>
            </a:pPr>
            <a:r>
              <a:rPr lang="fr-FR" sz="1700" dirty="0" smtClean="0"/>
              <a:t>les </a:t>
            </a:r>
            <a:r>
              <a:rPr lang="fr-FR" sz="1700" dirty="0"/>
              <a:t>projets de création ou de modification d’ouvrages du réseau public de transport et de postes de transformation entre les réseaux publics de transport et de distribution</a:t>
            </a:r>
            <a:r>
              <a:rPr lang="fr-FR" sz="1700" dirty="0" smtClean="0"/>
              <a:t>.</a:t>
            </a:r>
          </a:p>
          <a:p>
            <a:pPr algn="just"/>
            <a:endParaRPr lang="fr-FR" sz="1700" dirty="0" smtClean="0"/>
          </a:p>
          <a:p>
            <a:pPr algn="just">
              <a:spcAft>
                <a:spcPts val="600"/>
              </a:spcAft>
            </a:pPr>
            <a:r>
              <a:rPr lang="fr-FR" sz="1700" u="sng" dirty="0" smtClean="0">
                <a:solidFill>
                  <a:srgbClr val="52AEC7"/>
                </a:solidFill>
              </a:rPr>
              <a:t>Les autres mesures annoncées par le Plan :</a:t>
            </a:r>
          </a:p>
          <a:p>
            <a:pPr marL="285750" indent="-285750" algn="just">
              <a:buFont typeface="Arial" panose="020B0604020202020204" pitchFamily="34" charset="0"/>
              <a:buChar char="•"/>
            </a:pPr>
            <a:r>
              <a:rPr lang="fr-FR" sz="1700" b="1" dirty="0"/>
              <a:t>Un dossier de candidature se résumant au numéro SIRET</a:t>
            </a:r>
          </a:p>
          <a:p>
            <a:pPr marL="285750" indent="-285750" algn="just">
              <a:buFont typeface="Arial" panose="020B0604020202020204" pitchFamily="34" charset="0"/>
              <a:buChar char="•"/>
            </a:pPr>
            <a:r>
              <a:rPr lang="fr-FR" sz="1700" dirty="0"/>
              <a:t>Améliorer les délais et la transparence des </a:t>
            </a:r>
            <a:r>
              <a:rPr lang="fr-FR" sz="1700" b="1" dirty="0"/>
              <a:t>délais de paiement </a:t>
            </a:r>
            <a:r>
              <a:rPr lang="fr-FR" sz="1700" dirty="0"/>
              <a:t>des acheteurs publics (groupe de travail en cours)</a:t>
            </a:r>
          </a:p>
          <a:p>
            <a:pPr marL="285750" indent="-285750" algn="just">
              <a:buFont typeface="Arial" panose="020B0604020202020204" pitchFamily="34" charset="0"/>
              <a:buChar char="•"/>
            </a:pPr>
            <a:r>
              <a:rPr lang="fr-FR" sz="1700" b="1" dirty="0"/>
              <a:t>Une avance PME à 30% pour les marchés de travaux </a:t>
            </a:r>
            <a:r>
              <a:rPr lang="fr-FR" sz="1700" dirty="0"/>
              <a:t>des "gros(se)s" collectivités et EP</a:t>
            </a:r>
          </a:p>
          <a:p>
            <a:pPr marL="285750" indent="-285750" algn="just">
              <a:buFont typeface="Arial" panose="020B0604020202020204" pitchFamily="34" charset="0"/>
              <a:buChar char="•"/>
            </a:pPr>
            <a:r>
              <a:rPr lang="fr-FR" sz="1700" b="1" dirty="0"/>
              <a:t>Une retenue de garantie PME généralisée à 3%</a:t>
            </a: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TEXTES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378028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dirty="0" smtClean="0">
                <a:solidFill>
                  <a:srgbClr val="FFFFFF"/>
                </a:solidFill>
                <a:latin typeface="Century Gothic" panose="020B0502020202020204" pitchFamily="34" charset="0"/>
              </a:rPr>
              <a:t>Entités adjudicatrices : un gain (mesuré) de souplesse</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2" name="ZoneTexte 1"/>
          <p:cNvSpPr txBox="1"/>
          <p:nvPr/>
        </p:nvSpPr>
        <p:spPr>
          <a:xfrm>
            <a:off x="426765" y="956016"/>
            <a:ext cx="11428365" cy="3231654"/>
          </a:xfrm>
          <a:prstGeom prst="rect">
            <a:avLst/>
          </a:prstGeom>
          <a:noFill/>
        </p:spPr>
        <p:txBody>
          <a:bodyPr wrap="square" rtlCol="0">
            <a:spAutoFit/>
          </a:bodyPr>
          <a:lstStyle/>
          <a:p>
            <a:pPr algn="just"/>
            <a:r>
              <a:rPr lang="fr-FR" sz="1700" b="1" dirty="0" smtClean="0">
                <a:solidFill>
                  <a:srgbClr val="FFCC00"/>
                </a:solidFill>
              </a:rPr>
              <a:t>Art. 26, 27 et 28 de la Loi </a:t>
            </a:r>
            <a:r>
              <a:rPr lang="fr-FR" sz="1700" b="1" dirty="0">
                <a:solidFill>
                  <a:srgbClr val="FFCC00"/>
                </a:solidFill>
              </a:rPr>
              <a:t>n° 2023-973 du 23 octobre 2023 relative à l’industrie verte</a:t>
            </a:r>
          </a:p>
          <a:p>
            <a:pPr algn="just"/>
            <a:endParaRPr lang="fr-FR" sz="1700" b="1" dirty="0" smtClean="0"/>
          </a:p>
          <a:p>
            <a:pPr algn="just"/>
            <a:r>
              <a:rPr lang="fr-FR" sz="1700" b="1" dirty="0" smtClean="0"/>
              <a:t>Pour les entités adjudicatrices :</a:t>
            </a:r>
          </a:p>
          <a:p>
            <a:pPr marL="285750" indent="-285750" algn="just">
              <a:buFontTx/>
              <a:buChar char="-"/>
            </a:pPr>
            <a:r>
              <a:rPr lang="fr-FR" sz="1700" dirty="0" smtClean="0"/>
              <a:t>allègement </a:t>
            </a:r>
            <a:r>
              <a:rPr lang="fr-FR" sz="1700" dirty="0"/>
              <a:t>des règles de l’allotissement </a:t>
            </a:r>
            <a:endParaRPr lang="fr-FR" sz="1700" dirty="0" smtClean="0"/>
          </a:p>
          <a:p>
            <a:pPr marL="285750" indent="-285750" algn="just">
              <a:buFontTx/>
              <a:buChar char="-"/>
            </a:pPr>
            <a:r>
              <a:rPr lang="fr-FR" sz="1700" dirty="0" smtClean="0"/>
              <a:t>allègement des règles sur la durée des accords-cadres</a:t>
            </a:r>
          </a:p>
          <a:p>
            <a:pPr marL="285750" indent="-285750" algn="just">
              <a:buFontTx/>
              <a:buChar char="-"/>
            </a:pPr>
            <a:r>
              <a:rPr lang="fr-FR" sz="1700" dirty="0" smtClean="0"/>
              <a:t>retour </a:t>
            </a:r>
            <a:r>
              <a:rPr lang="fr-FR" sz="1700" dirty="0"/>
              <a:t>des offres variables </a:t>
            </a:r>
            <a:r>
              <a:rPr lang="fr-FR" sz="1700" dirty="0" smtClean="0"/>
              <a:t>dans des conditions fixées par décret</a:t>
            </a:r>
          </a:p>
          <a:p>
            <a:pPr algn="just"/>
            <a:endParaRPr lang="fr-FR" sz="1700" u="sng" dirty="0" smtClean="0">
              <a:solidFill>
                <a:srgbClr val="000000"/>
              </a:solidFill>
            </a:endParaRPr>
          </a:p>
          <a:p>
            <a:pPr algn="just"/>
            <a:r>
              <a:rPr lang="fr-FR" sz="1700" b="1" dirty="0" smtClean="0">
                <a:solidFill>
                  <a:srgbClr val="FFCC00"/>
                </a:solidFill>
              </a:rPr>
              <a:t>Décret n°2023-1292 </a:t>
            </a:r>
            <a:r>
              <a:rPr lang="fr-FR" sz="1700" b="1" dirty="0">
                <a:solidFill>
                  <a:srgbClr val="FFCC00"/>
                </a:solidFill>
              </a:rPr>
              <a:t>du 27 décembre 2023 fixant le seuil d’application des offres variables dans les procédures de marchés passés par les entités </a:t>
            </a:r>
            <a:r>
              <a:rPr lang="fr-FR" sz="1700" b="1" dirty="0" smtClean="0">
                <a:solidFill>
                  <a:srgbClr val="FFCC00"/>
                </a:solidFill>
              </a:rPr>
              <a:t>adjudicatrices</a:t>
            </a:r>
            <a:endParaRPr lang="fr-FR" sz="1700" b="1" dirty="0">
              <a:solidFill>
                <a:srgbClr val="FFCC00"/>
              </a:solidFill>
            </a:endParaRPr>
          </a:p>
          <a:p>
            <a:pPr algn="just"/>
            <a:endParaRPr lang="fr-FR" sz="1700" u="sng" dirty="0" smtClean="0">
              <a:solidFill>
                <a:srgbClr val="52AEC7"/>
              </a:solidFill>
            </a:endParaRPr>
          </a:p>
          <a:p>
            <a:pPr algn="just"/>
            <a:r>
              <a:rPr lang="fr-FR" sz="1700" dirty="0" smtClean="0">
                <a:sym typeface="Wingdings" panose="05000000000000000000" pitchFamily="2" charset="2"/>
              </a:rPr>
              <a:t> </a:t>
            </a:r>
            <a:r>
              <a:rPr lang="fr-FR" sz="1700" dirty="0" smtClean="0"/>
              <a:t>Offres </a:t>
            </a:r>
            <a:r>
              <a:rPr lang="fr-FR" sz="1700" dirty="0"/>
              <a:t>variables autorisées dans les procédures avec lots à partir de </a:t>
            </a:r>
            <a:r>
              <a:rPr lang="fr-FR" sz="1700" b="1" dirty="0" smtClean="0"/>
              <a:t>10 millions </a:t>
            </a:r>
            <a:r>
              <a:rPr lang="fr-FR" sz="1700" b="1" dirty="0"/>
              <a:t>€ HT </a:t>
            </a:r>
            <a:r>
              <a:rPr lang="fr-FR" sz="1700" b="1" dirty="0" smtClean="0"/>
              <a:t> !</a:t>
            </a:r>
            <a:endParaRPr lang="fr-FR" sz="1700" b="1" dirty="0"/>
          </a:p>
          <a:p>
            <a:pPr algn="just"/>
            <a:endParaRPr lang="fr-FR" sz="1700" u="sng" dirty="0">
              <a:solidFill>
                <a:srgbClr val="52AEC7"/>
              </a:solidFill>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TEXTES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26</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5669945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just">
              <a:defRPr/>
            </a:pPr>
            <a:r>
              <a:rPr lang="fr-FR" sz="2000" b="1" dirty="0">
                <a:solidFill>
                  <a:srgbClr val="FFFFFF"/>
                </a:solidFill>
                <a:latin typeface="Century Gothic" panose="020B0502020202020204" pitchFamily="34" charset="0"/>
              </a:rPr>
              <a:t>Entité </a:t>
            </a:r>
            <a:r>
              <a:rPr lang="fr-FR" sz="2000" b="1" dirty="0" smtClean="0">
                <a:solidFill>
                  <a:srgbClr val="FFFFFF"/>
                </a:solidFill>
                <a:latin typeface="Century Gothic" panose="020B0502020202020204" pitchFamily="34" charset="0"/>
              </a:rPr>
              <a:t>adjudicatrice : se dessaisir</a:t>
            </a:r>
            <a:r>
              <a:rPr lang="fr-FR" sz="2000" b="1" dirty="0">
                <a:solidFill>
                  <a:srgbClr val="FFFFFF"/>
                </a:solidFill>
                <a:latin typeface="Century Gothic" panose="020B0502020202020204" pitchFamily="34" charset="0"/>
              </a:rPr>
              <a:t>, c’est se perdre…</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DÉCISIONS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27</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p:cNvSpPr txBox="1"/>
          <p:nvPr/>
        </p:nvSpPr>
        <p:spPr>
          <a:xfrm>
            <a:off x="332814" y="1045348"/>
            <a:ext cx="11616267" cy="3139321"/>
          </a:xfrm>
          <a:prstGeom prst="rect">
            <a:avLst/>
          </a:prstGeom>
          <a:noFill/>
        </p:spPr>
        <p:txBody>
          <a:bodyPr wrap="square" rtlCol="0">
            <a:spAutoFit/>
          </a:bodyPr>
          <a:lstStyle/>
          <a:p>
            <a:r>
              <a:rPr lang="fr-FR" sz="1700" b="1" dirty="0">
                <a:solidFill>
                  <a:srgbClr val="FFC000"/>
                </a:solidFill>
              </a:rPr>
              <a:t>CE, 7ème et 2ème chambres réunies, </a:t>
            </a:r>
            <a:r>
              <a:rPr lang="fr-FR" sz="1700" b="1" dirty="0" smtClean="0">
                <a:solidFill>
                  <a:srgbClr val="FFC000"/>
                </a:solidFill>
              </a:rPr>
              <a:t>2 février 2024</a:t>
            </a:r>
            <a:r>
              <a:rPr lang="fr-FR" sz="1700" b="1" dirty="0">
                <a:solidFill>
                  <a:srgbClr val="FFC000"/>
                </a:solidFill>
              </a:rPr>
              <a:t>, 489820</a:t>
            </a:r>
            <a:endParaRPr lang="fr-FR" sz="1700" b="1" dirty="0" smtClean="0">
              <a:solidFill>
                <a:srgbClr val="FFC000"/>
              </a:solidFill>
            </a:endParaRPr>
          </a:p>
          <a:p>
            <a:pPr algn="just"/>
            <a:endParaRPr lang="fr-FR" sz="1700" dirty="0" smtClean="0"/>
          </a:p>
          <a:p>
            <a:pPr marL="0" indent="0" algn="just">
              <a:lnSpc>
                <a:spcPct val="100000"/>
              </a:lnSpc>
              <a:spcBef>
                <a:spcPts val="1200"/>
              </a:spcBef>
              <a:spcAft>
                <a:spcPts val="600"/>
              </a:spcAft>
              <a:buNone/>
            </a:pPr>
            <a:r>
              <a:rPr lang="fr-FR" sz="1700" dirty="0"/>
              <a:t>Cela avait déjà été jugé en matière de transports (</a:t>
            </a:r>
            <a:r>
              <a:rPr lang="fr-FR" sz="1700" u="sng" dirty="0">
                <a:solidFill>
                  <a:srgbClr val="FFCC00"/>
                </a:solidFill>
              </a:rPr>
              <a:t>CE, 9/07/2007, Syndicat </a:t>
            </a:r>
            <a:r>
              <a:rPr lang="fr-FR" sz="1700" u="sng" dirty="0" err="1">
                <a:solidFill>
                  <a:srgbClr val="FFCC00"/>
                </a:solidFill>
              </a:rPr>
              <a:t>EGF</a:t>
            </a:r>
            <a:r>
              <a:rPr lang="fr-FR" sz="1700" u="sng" dirty="0">
                <a:solidFill>
                  <a:srgbClr val="FFCC00"/>
                </a:solidFill>
              </a:rPr>
              <a:t>-BTP, n° 297711</a:t>
            </a:r>
            <a:r>
              <a:rPr lang="fr-FR" sz="1700" dirty="0"/>
              <a:t>) mais le Conseil d’État enfonce le </a:t>
            </a:r>
            <a:r>
              <a:rPr lang="fr-FR" sz="1700" dirty="0" smtClean="0"/>
              <a:t>clou, en matière d’eau potable :</a:t>
            </a:r>
          </a:p>
          <a:p>
            <a:pPr marL="0" indent="0" algn="just">
              <a:lnSpc>
                <a:spcPct val="100000"/>
              </a:lnSpc>
              <a:spcBef>
                <a:spcPts val="1200"/>
              </a:spcBef>
              <a:spcAft>
                <a:spcPts val="600"/>
              </a:spcAft>
              <a:buNone/>
            </a:pPr>
            <a:r>
              <a:rPr lang="fr-FR" sz="1700" dirty="0" smtClean="0"/>
              <a:t>«</a:t>
            </a:r>
            <a:r>
              <a:rPr lang="fr-FR" sz="1700" dirty="0"/>
              <a:t> </a:t>
            </a:r>
            <a:r>
              <a:rPr lang="fr-FR" sz="1700" b="1" dirty="0"/>
              <a:t>Le fait pour l’autorité de gestion d’un réseau de confier la charge de son exploitation est un dessaisissement qui entraine la perte de son statut d’entité adjudicatrice. »</a:t>
            </a:r>
          </a:p>
          <a:p>
            <a:pPr marL="0" indent="0" algn="just">
              <a:lnSpc>
                <a:spcPct val="100000"/>
              </a:lnSpc>
              <a:spcBef>
                <a:spcPts val="1800"/>
              </a:spcBef>
              <a:spcAft>
                <a:spcPts val="600"/>
              </a:spcAft>
              <a:buNone/>
            </a:pPr>
            <a:r>
              <a:rPr lang="fr-FR" sz="1700" dirty="0"/>
              <a:t>En l’espèce, le groupement de collectivités qui passe un contrat pour l’exploitation de son réseau d’eau potable ne peut </a:t>
            </a:r>
            <a:r>
              <a:rPr lang="fr-FR" sz="1700" dirty="0" smtClean="0"/>
              <a:t>pas </a:t>
            </a:r>
            <a:r>
              <a:rPr lang="fr-FR" sz="1700" dirty="0"/>
              <a:t>se prévaloir </a:t>
            </a:r>
            <a:r>
              <a:rPr lang="fr-FR" sz="1700" dirty="0" smtClean="0"/>
              <a:t>de </a:t>
            </a:r>
            <a:r>
              <a:rPr lang="fr-FR" sz="1700" dirty="0"/>
              <a:t>sa qualité de gestionnaire de réseau</a:t>
            </a:r>
            <a:r>
              <a:rPr lang="fr-FR" sz="1700" dirty="0" smtClean="0"/>
              <a:t>… puisque le contrat a justement pour objet de s’en dessaisir ! Le </a:t>
            </a:r>
            <a:r>
              <a:rPr lang="fr-FR" sz="1700" dirty="0"/>
              <a:t>statut de pouvoir adjudicateur est donc retenu.</a:t>
            </a:r>
          </a:p>
        </p:txBody>
      </p:sp>
    </p:spTree>
    <p:extLst>
      <p:ext uri="{BB962C8B-B14F-4D97-AF65-F5344CB8AC3E}">
        <p14:creationId xmlns:p14="http://schemas.microsoft.com/office/powerpoint/2010/main" val="41159704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just">
              <a:defRPr/>
            </a:pPr>
            <a:r>
              <a:rPr lang="fr-FR" sz="2000" b="1" dirty="0" smtClean="0">
                <a:solidFill>
                  <a:srgbClr val="FFFFFF"/>
                </a:solidFill>
                <a:latin typeface="Century Gothic" panose="020B0502020202020204" pitchFamily="34" charset="0"/>
              </a:rPr>
              <a:t>Budget, maximum accord-cadre et offre inacceptable</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DÉCISIONS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28</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p:cNvSpPr txBox="1"/>
          <p:nvPr/>
        </p:nvSpPr>
        <p:spPr>
          <a:xfrm>
            <a:off x="332814" y="1045348"/>
            <a:ext cx="11616267" cy="3539430"/>
          </a:xfrm>
          <a:prstGeom prst="rect">
            <a:avLst/>
          </a:prstGeom>
          <a:noFill/>
        </p:spPr>
        <p:txBody>
          <a:bodyPr wrap="square" rtlCol="0">
            <a:spAutoFit/>
          </a:bodyPr>
          <a:lstStyle/>
          <a:p>
            <a:r>
              <a:rPr lang="fr-FR" sz="1700" b="1" dirty="0">
                <a:solidFill>
                  <a:srgbClr val="FFC000"/>
                </a:solidFill>
              </a:rPr>
              <a:t>Conseil d'État, </a:t>
            </a:r>
            <a:r>
              <a:rPr lang="fr-FR" sz="1700" b="1" dirty="0" smtClean="0">
                <a:solidFill>
                  <a:srgbClr val="FFC000"/>
                </a:solidFill>
              </a:rPr>
              <a:t>12 juin 2024, </a:t>
            </a:r>
            <a:r>
              <a:rPr lang="fr-FR" sz="1700" b="1" dirty="0">
                <a:solidFill>
                  <a:srgbClr val="FFC000"/>
                </a:solidFill>
              </a:rPr>
              <a:t>n° 475214</a:t>
            </a:r>
          </a:p>
          <a:p>
            <a:pPr algn="just"/>
            <a:endParaRPr lang="fr-FR" sz="1700" dirty="0" smtClean="0">
              <a:latin typeface="+mj-lt"/>
            </a:endParaRPr>
          </a:p>
          <a:p>
            <a:pPr marL="0" lvl="0" indent="0" algn="just">
              <a:spcBef>
                <a:spcPts val="600"/>
              </a:spcBef>
              <a:spcAft>
                <a:spcPts val="600"/>
              </a:spcAft>
              <a:buClr>
                <a:srgbClr val="FF0000"/>
              </a:buClr>
              <a:buNone/>
            </a:pPr>
            <a:r>
              <a:rPr lang="fr-FR" sz="1600" b="1" dirty="0"/>
              <a:t>Pour le cas particulier des accords-cadres, les crédits peuvent-ils être inférieurs au montant maximal ? Une offre inférieure au montant maximum tout en </a:t>
            </a:r>
            <a:r>
              <a:rPr lang="fr-FR" sz="1600" b="1" dirty="0" smtClean="0"/>
              <a:t>excédant le </a:t>
            </a:r>
            <a:r>
              <a:rPr lang="fr-FR" sz="1600" b="1" dirty="0"/>
              <a:t>budget est-elle inacceptable </a:t>
            </a:r>
            <a:r>
              <a:rPr lang="fr-FR" sz="1600" b="1" dirty="0" smtClean="0"/>
              <a:t>?</a:t>
            </a:r>
          </a:p>
          <a:p>
            <a:pPr marL="0" lvl="0" indent="0" algn="just">
              <a:spcBef>
                <a:spcPts val="600"/>
              </a:spcBef>
              <a:spcAft>
                <a:spcPts val="600"/>
              </a:spcAft>
              <a:buClr>
                <a:srgbClr val="FF0000"/>
              </a:buClr>
              <a:buNone/>
            </a:pPr>
            <a:r>
              <a:rPr lang="fr-FR" sz="1600" dirty="0" smtClean="0"/>
              <a:t>L’ acheteur </a:t>
            </a:r>
            <a:r>
              <a:rPr lang="fr-FR" sz="1600" dirty="0"/>
              <a:t>n’est pas tenu de commander le montant maximum du marché mais seulement le minimum, le budget peut donc être inférieur au montant maximum</a:t>
            </a:r>
            <a:r>
              <a:rPr lang="fr-FR" sz="1600" dirty="0" smtClean="0"/>
              <a:t>.</a:t>
            </a:r>
          </a:p>
          <a:p>
            <a:pPr marL="0" lvl="0" indent="0" algn="just">
              <a:spcBef>
                <a:spcPts val="600"/>
              </a:spcBef>
              <a:spcAft>
                <a:spcPts val="600"/>
              </a:spcAft>
              <a:buClr>
                <a:srgbClr val="FF0000"/>
              </a:buClr>
              <a:buNone/>
            </a:pPr>
            <a:r>
              <a:rPr lang="fr-FR" sz="1600" dirty="0" smtClean="0"/>
              <a:t>Et en principe il n’est pas tenu de communiquer le montant des crédits budgétaires dans les documents de la consultation.</a:t>
            </a:r>
          </a:p>
          <a:p>
            <a:pPr marL="0" lvl="0" indent="0" algn="just">
              <a:spcBef>
                <a:spcPts val="600"/>
              </a:spcBef>
              <a:spcAft>
                <a:spcPts val="600"/>
              </a:spcAft>
              <a:buClr>
                <a:srgbClr val="FF0000"/>
              </a:buClr>
              <a:buNone/>
            </a:pPr>
            <a:r>
              <a:rPr lang="fr-FR" sz="1700" dirty="0" smtClean="0">
                <a:latin typeface="+mj-lt"/>
              </a:rPr>
              <a:t>Cependant…</a:t>
            </a:r>
            <a:endParaRPr lang="fr-FR" sz="1700" dirty="0">
              <a:latin typeface="+mj-lt"/>
            </a:endParaRPr>
          </a:p>
          <a:p>
            <a:pPr marL="0" lvl="0" indent="0" algn="just">
              <a:spcBef>
                <a:spcPts val="600"/>
              </a:spcBef>
              <a:spcAft>
                <a:spcPts val="600"/>
              </a:spcAft>
              <a:buClr>
                <a:srgbClr val="FF0000"/>
              </a:buClr>
              <a:buNone/>
            </a:pPr>
            <a:r>
              <a:rPr lang="fr-FR" sz="1600" dirty="0" smtClean="0"/>
              <a:t>…</a:t>
            </a:r>
            <a:r>
              <a:rPr lang="fr-FR" sz="1600" b="1" dirty="0" smtClean="0"/>
              <a:t>lorsque </a:t>
            </a:r>
            <a:r>
              <a:rPr lang="fr-FR" sz="1600" b="1" dirty="0"/>
              <a:t>le budget est </a:t>
            </a:r>
            <a:r>
              <a:rPr lang="fr-FR" sz="1600" b="1" dirty="0" smtClean="0"/>
              <a:t>&lt; </a:t>
            </a:r>
            <a:r>
              <a:rPr lang="fr-FR" sz="1600" b="1" dirty="0"/>
              <a:t>au montant maximum, l’acheteur ne peut </a:t>
            </a:r>
            <a:r>
              <a:rPr lang="fr-FR" sz="1600" b="1" dirty="0" smtClean="0"/>
              <a:t>rejeter </a:t>
            </a:r>
            <a:r>
              <a:rPr lang="fr-FR" sz="1600" b="1" dirty="0"/>
              <a:t>une offre au motif qu’elle excède le montant de ces crédits budgétaires </a:t>
            </a:r>
            <a:r>
              <a:rPr lang="fr-FR" sz="1600" b="1" u="sng" dirty="0"/>
              <a:t>qu’à la condition que ce dernier montant ait été porté à la connaissance des candidats à son attribution</a:t>
            </a:r>
            <a:r>
              <a:rPr lang="fr-FR" sz="1600" dirty="0"/>
              <a:t>.</a:t>
            </a:r>
            <a:endParaRPr lang="fr-FR" sz="1700" dirty="0">
              <a:latin typeface="+mj-lt"/>
            </a:endParaRPr>
          </a:p>
        </p:txBody>
      </p:sp>
    </p:spTree>
    <p:extLst>
      <p:ext uri="{BB962C8B-B14F-4D97-AF65-F5344CB8AC3E}">
        <p14:creationId xmlns:p14="http://schemas.microsoft.com/office/powerpoint/2010/main" val="27494157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just">
              <a:defRPr/>
            </a:pPr>
            <a:r>
              <a:rPr lang="fr-FR" sz="2000" b="1" dirty="0">
                <a:solidFill>
                  <a:srgbClr val="FFFFFF"/>
                </a:solidFill>
                <a:latin typeface="Century Gothic" panose="020B0502020202020204" pitchFamily="34" charset="0"/>
              </a:rPr>
              <a:t>Une modification unilatérale pour </a:t>
            </a:r>
            <a:r>
              <a:rPr lang="fr-FR" sz="2000" b="1" dirty="0" smtClean="0">
                <a:solidFill>
                  <a:srgbClr val="FFFFFF"/>
                </a:solidFill>
                <a:latin typeface="Century Gothic" panose="020B0502020202020204" pitchFamily="34" charset="0"/>
              </a:rPr>
              <a:t>sauver le </a:t>
            </a:r>
            <a:r>
              <a:rPr lang="fr-FR" sz="2000" b="1" dirty="0">
                <a:solidFill>
                  <a:srgbClr val="FFFFFF"/>
                </a:solidFill>
                <a:latin typeface="Century Gothic" panose="020B0502020202020204" pitchFamily="34" charset="0"/>
              </a:rPr>
              <a:t>contrat illégal ?</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DÉCISIONS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29</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p:cNvSpPr txBox="1"/>
          <p:nvPr/>
        </p:nvSpPr>
        <p:spPr>
          <a:xfrm>
            <a:off x="332814" y="1045348"/>
            <a:ext cx="11616267" cy="2708434"/>
          </a:xfrm>
          <a:prstGeom prst="rect">
            <a:avLst/>
          </a:prstGeom>
          <a:noFill/>
        </p:spPr>
        <p:txBody>
          <a:bodyPr wrap="square" rtlCol="0">
            <a:spAutoFit/>
          </a:bodyPr>
          <a:lstStyle/>
          <a:p>
            <a:r>
              <a:rPr lang="fr-FR" sz="1700" b="1" dirty="0">
                <a:solidFill>
                  <a:srgbClr val="FFC000"/>
                </a:solidFill>
              </a:rPr>
              <a:t>CE, 8 mars 2023, n° 464619</a:t>
            </a:r>
            <a:endParaRPr lang="fr-FR" sz="1700" b="1" dirty="0" smtClean="0">
              <a:solidFill>
                <a:srgbClr val="FFC000"/>
              </a:solidFill>
            </a:endParaRPr>
          </a:p>
          <a:p>
            <a:pPr algn="just"/>
            <a:endParaRPr lang="fr-FR" sz="1700" dirty="0" smtClean="0"/>
          </a:p>
          <a:p>
            <a:pPr marL="0" indent="0" algn="just">
              <a:buNone/>
            </a:pPr>
            <a:r>
              <a:rPr lang="fr-FR" sz="1700" b="1" dirty="0"/>
              <a:t>La personne publique peut faire usage de son pouvoir de modification unilatérale du contrat dans l’intérêt général afin de purger celui-ci d’une clause entachée d’illégalité.</a:t>
            </a:r>
          </a:p>
          <a:p>
            <a:pPr marL="0" indent="0" algn="just">
              <a:buNone/>
            </a:pPr>
            <a:endParaRPr lang="fr-FR" sz="1700" b="1" dirty="0"/>
          </a:p>
          <a:p>
            <a:pPr marL="0" indent="0" algn="just">
              <a:buNone/>
            </a:pPr>
            <a:r>
              <a:rPr lang="fr-FR" sz="1700" dirty="0"/>
              <a:t>La clause doit être divisible (c’est-à-dire ne doit pas avoir été déterminante du consentement </a:t>
            </a:r>
            <a:r>
              <a:rPr lang="fr-FR" sz="1700" dirty="0" smtClean="0"/>
              <a:t>à </a:t>
            </a:r>
            <a:r>
              <a:rPr lang="fr-FR" sz="1700" dirty="0"/>
              <a:t>signer le contrat).</a:t>
            </a:r>
          </a:p>
          <a:p>
            <a:pPr marL="0" indent="0" algn="just">
              <a:buNone/>
            </a:pPr>
            <a:endParaRPr lang="fr-FR" sz="1700" dirty="0"/>
          </a:p>
          <a:p>
            <a:pPr marL="0" indent="0" algn="just">
              <a:buNone/>
            </a:pPr>
            <a:r>
              <a:rPr lang="fr-FR" sz="1700" dirty="0"/>
              <a:t>Face à une clause indivisible illégale, l’acheteur public ne pourra que faire usage de son pouvoir de résiliation unilatérale dans l’intérêt général </a:t>
            </a:r>
            <a:r>
              <a:rPr lang="fr-FR" sz="1700" dirty="0" smtClean="0"/>
              <a:t>…</a:t>
            </a:r>
            <a:endParaRPr lang="fr-FR" sz="1700" dirty="0"/>
          </a:p>
          <a:p>
            <a:pPr algn="just"/>
            <a:endParaRPr lang="fr-FR" sz="1700" dirty="0" smtClean="0">
              <a:solidFill>
                <a:srgbClr val="FFC000"/>
              </a:solidFill>
            </a:endParaRPr>
          </a:p>
        </p:txBody>
      </p:sp>
    </p:spTree>
    <p:extLst>
      <p:ext uri="{BB962C8B-B14F-4D97-AF65-F5344CB8AC3E}">
        <p14:creationId xmlns:p14="http://schemas.microsoft.com/office/powerpoint/2010/main" val="41162063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just">
              <a:defRPr/>
            </a:pPr>
            <a:r>
              <a:rPr lang="fr-FR" sz="2000" b="1" dirty="0" smtClean="0">
                <a:solidFill>
                  <a:srgbClr val="FFFFFF"/>
                </a:solidFill>
                <a:latin typeface="Century Gothic" panose="020B0502020202020204" pitchFamily="34" charset="0"/>
              </a:rPr>
              <a:t>Résiliation unilatérale de l’assureur</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DÉCISIONS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30</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p:cNvSpPr txBox="1"/>
          <p:nvPr/>
        </p:nvSpPr>
        <p:spPr>
          <a:xfrm>
            <a:off x="332814" y="1045348"/>
            <a:ext cx="11616267" cy="3983848"/>
          </a:xfrm>
          <a:prstGeom prst="rect">
            <a:avLst/>
          </a:prstGeom>
          <a:noFill/>
        </p:spPr>
        <p:txBody>
          <a:bodyPr wrap="square" rtlCol="0">
            <a:spAutoFit/>
          </a:bodyPr>
          <a:lstStyle/>
          <a:p>
            <a:r>
              <a:rPr lang="fr-FR" sz="1700" b="1" dirty="0">
                <a:solidFill>
                  <a:srgbClr val="FFC000"/>
                </a:solidFill>
              </a:rPr>
              <a:t>CE, 4 avril 2024, Métropole Toulon - Provence – Méditerranée, n° 491068</a:t>
            </a:r>
          </a:p>
          <a:p>
            <a:pPr algn="just"/>
            <a:endParaRPr lang="fr-FR" sz="1700" dirty="0" smtClean="0">
              <a:latin typeface="+mj-lt"/>
            </a:endParaRPr>
          </a:p>
          <a:p>
            <a:pPr algn="just">
              <a:lnSpc>
                <a:spcPct val="114000"/>
              </a:lnSpc>
              <a:spcBef>
                <a:spcPts val="0"/>
              </a:spcBef>
              <a:buClr>
                <a:srgbClr val="90C01E"/>
              </a:buClr>
              <a:buSzPct val="125000"/>
            </a:pPr>
            <a:r>
              <a:rPr lang="fr-FR" sz="1700" dirty="0" smtClean="0">
                <a:latin typeface="+mj-lt"/>
              </a:rPr>
              <a:t>Si en principe le titulaire d’un contrat administratif ne peut pas résilier unilatéralement le contrat, pour autant </a:t>
            </a:r>
            <a:r>
              <a:rPr lang="fr-FR" dirty="0" smtClean="0"/>
              <a:t>l’article </a:t>
            </a:r>
            <a:r>
              <a:rPr lang="fr-FR" dirty="0"/>
              <a:t>L113-12 du code des assurances </a:t>
            </a:r>
            <a:r>
              <a:rPr lang="fr-FR" dirty="0" smtClean="0"/>
              <a:t>est applicable aux marchés publics </a:t>
            </a:r>
            <a:r>
              <a:rPr lang="fr-FR" dirty="0" smtClean="0">
                <a:sym typeface="Wingdings" panose="05000000000000000000" pitchFamily="2" charset="2"/>
              </a:rPr>
              <a:t> </a:t>
            </a:r>
            <a:r>
              <a:rPr lang="fr-FR" b="1" dirty="0" smtClean="0">
                <a:sym typeface="Wingdings" panose="05000000000000000000" pitchFamily="2" charset="2"/>
              </a:rPr>
              <a:t>l’assureur peut résilier unilatéralement le contrat même sans clause en ce sens</a:t>
            </a:r>
            <a:r>
              <a:rPr lang="fr-FR" dirty="0" smtClean="0">
                <a:sym typeface="Wingdings" panose="05000000000000000000" pitchFamily="2" charset="2"/>
              </a:rPr>
              <a:t>.</a:t>
            </a:r>
          </a:p>
          <a:p>
            <a:pPr algn="just">
              <a:lnSpc>
                <a:spcPct val="114000"/>
              </a:lnSpc>
              <a:spcBef>
                <a:spcPts val="0"/>
              </a:spcBef>
              <a:buClr>
                <a:srgbClr val="90C01E"/>
              </a:buClr>
              <a:buSzPct val="125000"/>
            </a:pPr>
            <a:endParaRPr lang="fr-FR" sz="1700" dirty="0" smtClean="0">
              <a:latin typeface="+mj-lt"/>
              <a:sym typeface="Wingdings" panose="05000000000000000000" pitchFamily="2" charset="2"/>
            </a:endParaRPr>
          </a:p>
          <a:p>
            <a:pPr algn="just">
              <a:lnSpc>
                <a:spcPct val="114000"/>
              </a:lnSpc>
              <a:spcBef>
                <a:spcPts val="0"/>
              </a:spcBef>
              <a:buClr>
                <a:srgbClr val="90C01E"/>
              </a:buClr>
              <a:buSzPct val="125000"/>
            </a:pPr>
            <a:r>
              <a:rPr lang="fr-FR" sz="1700" b="1" dirty="0" smtClean="0">
                <a:latin typeface="+mj-lt"/>
                <a:sym typeface="Wingdings" panose="05000000000000000000" pitchFamily="2" charset="2"/>
              </a:rPr>
              <a:t>Toutefois</a:t>
            </a:r>
            <a:r>
              <a:rPr lang="fr-FR" sz="1700" dirty="0" smtClean="0">
                <a:latin typeface="+mj-lt"/>
                <a:sym typeface="Wingdings" panose="05000000000000000000" pitchFamily="2" charset="2"/>
              </a:rPr>
              <a:t>,</a:t>
            </a:r>
          </a:p>
          <a:p>
            <a:pPr marL="285750" indent="-285750" algn="just">
              <a:lnSpc>
                <a:spcPct val="114000"/>
              </a:lnSpc>
              <a:spcBef>
                <a:spcPts val="0"/>
              </a:spcBef>
              <a:buClr>
                <a:srgbClr val="90C01E"/>
              </a:buClr>
              <a:buSzPct val="125000"/>
              <a:buFontTx/>
              <a:buChar char="-"/>
            </a:pPr>
            <a:r>
              <a:rPr lang="fr-FR" sz="1700" b="1" dirty="0" smtClean="0">
                <a:latin typeface="+mj-lt"/>
                <a:sym typeface="Wingdings" panose="05000000000000000000" pitchFamily="2" charset="2"/>
              </a:rPr>
              <a:t>l’acheteur peut opposer un motif d’intérêt général</a:t>
            </a:r>
            <a:r>
              <a:rPr lang="fr-FR" sz="1700" dirty="0" smtClean="0">
                <a:latin typeface="+mj-lt"/>
                <a:sym typeface="Wingdings" panose="05000000000000000000" pitchFamily="2" charset="2"/>
              </a:rPr>
              <a:t>,</a:t>
            </a:r>
          </a:p>
          <a:p>
            <a:pPr marL="285750" indent="-285750" algn="just">
              <a:lnSpc>
                <a:spcPct val="114000"/>
              </a:lnSpc>
              <a:spcBef>
                <a:spcPts val="0"/>
              </a:spcBef>
              <a:buClr>
                <a:srgbClr val="90C01E"/>
              </a:buClr>
              <a:buSzPct val="125000"/>
              <a:buFontTx/>
              <a:buChar char="-"/>
            </a:pPr>
            <a:r>
              <a:rPr lang="fr-FR" sz="1700" dirty="0" smtClean="0">
                <a:latin typeface="+mj-lt"/>
                <a:sym typeface="Wingdings" panose="05000000000000000000" pitchFamily="2" charset="2"/>
              </a:rPr>
              <a:t>il impose ainsi la poursuite du marché pendant un délai raisonnable = délai strictement nécessaire pour la relance (et maximum 12 mois en tout état de cause).</a:t>
            </a:r>
          </a:p>
          <a:p>
            <a:pPr marL="285750" indent="-285750" algn="just">
              <a:lnSpc>
                <a:spcPct val="114000"/>
              </a:lnSpc>
              <a:spcBef>
                <a:spcPts val="0"/>
              </a:spcBef>
              <a:buClr>
                <a:srgbClr val="90C01E"/>
              </a:buClr>
              <a:buSzPct val="125000"/>
              <a:buFontTx/>
              <a:buChar char="-"/>
            </a:pPr>
            <a:endParaRPr lang="fr-FR" sz="1700" dirty="0">
              <a:latin typeface="+mj-lt"/>
              <a:sym typeface="Wingdings" panose="05000000000000000000" pitchFamily="2" charset="2"/>
            </a:endParaRPr>
          </a:p>
          <a:p>
            <a:pPr algn="just">
              <a:lnSpc>
                <a:spcPct val="114000"/>
              </a:lnSpc>
              <a:spcBef>
                <a:spcPts val="0"/>
              </a:spcBef>
              <a:buClr>
                <a:srgbClr val="90C01E"/>
              </a:buClr>
              <a:buSzPct val="125000"/>
            </a:pPr>
            <a:r>
              <a:rPr lang="fr-FR" sz="1700" dirty="0" smtClean="0">
                <a:latin typeface="+mj-lt"/>
                <a:sym typeface="Wingdings" panose="05000000000000000000" pitchFamily="2" charset="2"/>
              </a:rPr>
              <a:t>Le Conseil d’État confirme</a:t>
            </a:r>
            <a:r>
              <a:rPr lang="fr-FR" dirty="0"/>
              <a:t> </a:t>
            </a:r>
            <a:r>
              <a:rPr lang="fr-FR" dirty="0" smtClean="0"/>
              <a:t>que </a:t>
            </a:r>
            <a:r>
              <a:rPr lang="fr-FR" b="1" dirty="0" smtClean="0"/>
              <a:t>la </a:t>
            </a:r>
            <a:r>
              <a:rPr lang="fr-FR" b="1" dirty="0"/>
              <a:t>nécessité d’assurer les biens concourant au bon accomplissement de missions de service public </a:t>
            </a:r>
            <a:r>
              <a:rPr lang="fr-FR" dirty="0"/>
              <a:t>constitue un tel motif d’intérêt général.</a:t>
            </a:r>
            <a:endParaRPr lang="fr-FR" sz="1700" dirty="0">
              <a:latin typeface="+mj-lt"/>
            </a:endParaRPr>
          </a:p>
        </p:txBody>
      </p:sp>
    </p:spTree>
    <p:extLst>
      <p:ext uri="{BB962C8B-B14F-4D97-AF65-F5344CB8AC3E}">
        <p14:creationId xmlns:p14="http://schemas.microsoft.com/office/powerpoint/2010/main" val="38880302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just">
              <a:defRPr/>
            </a:pPr>
            <a:r>
              <a:rPr lang="fr-FR" sz="2000" b="1" dirty="0" smtClean="0">
                <a:solidFill>
                  <a:srgbClr val="FFFFFF"/>
                </a:solidFill>
                <a:latin typeface="Century Gothic" panose="020B0502020202020204" pitchFamily="34" charset="0"/>
              </a:rPr>
              <a:t>Usurpation d’identité… Qui paie mal, paie deux fois ?</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DÉCISIONS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31</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p:cNvSpPr txBox="1"/>
          <p:nvPr/>
        </p:nvSpPr>
        <p:spPr>
          <a:xfrm>
            <a:off x="332814" y="882788"/>
            <a:ext cx="11616267" cy="5016758"/>
          </a:xfrm>
          <a:prstGeom prst="rect">
            <a:avLst/>
          </a:prstGeom>
          <a:noFill/>
        </p:spPr>
        <p:txBody>
          <a:bodyPr wrap="square" rtlCol="0">
            <a:spAutoFit/>
          </a:bodyPr>
          <a:lstStyle/>
          <a:p>
            <a:r>
              <a:rPr lang="fr-FR" sz="1700" b="1" dirty="0">
                <a:solidFill>
                  <a:srgbClr val="FFC000"/>
                </a:solidFill>
              </a:rPr>
              <a:t>TA Strasbourg, ord., </a:t>
            </a:r>
            <a:r>
              <a:rPr lang="fr-FR" sz="1700" b="1" dirty="0" smtClean="0">
                <a:solidFill>
                  <a:srgbClr val="FFC000"/>
                </a:solidFill>
              </a:rPr>
              <a:t>17 août 2023</a:t>
            </a:r>
            <a:r>
              <a:rPr lang="fr-FR" sz="1700" b="1" dirty="0">
                <a:solidFill>
                  <a:srgbClr val="FFC000"/>
                </a:solidFill>
              </a:rPr>
              <a:t>, n° 2303179</a:t>
            </a:r>
            <a:endParaRPr lang="fr-FR" sz="1700" b="1" dirty="0" smtClean="0">
              <a:solidFill>
                <a:srgbClr val="FFC000"/>
              </a:solidFill>
            </a:endParaRPr>
          </a:p>
          <a:p>
            <a:pPr algn="just"/>
            <a:endParaRPr lang="fr-FR" sz="1700" dirty="0" smtClean="0">
              <a:latin typeface="+mj-lt"/>
            </a:endParaRPr>
          </a:p>
          <a:p>
            <a:pPr marL="0" lvl="0" indent="0" algn="just">
              <a:spcBef>
                <a:spcPts val="600"/>
              </a:spcBef>
              <a:spcAft>
                <a:spcPts val="600"/>
              </a:spcAft>
              <a:buClr>
                <a:srgbClr val="FF0000"/>
              </a:buClr>
              <a:buNone/>
            </a:pPr>
            <a:r>
              <a:rPr lang="fr-FR" sz="1700" dirty="0">
                <a:latin typeface="+mj-lt"/>
              </a:rPr>
              <a:t>En l’espèce, le cotraitant </a:t>
            </a:r>
            <a:r>
              <a:rPr lang="fr-FR" sz="1700" dirty="0" smtClean="0">
                <a:latin typeface="+mj-lt"/>
              </a:rPr>
              <a:t>a </a:t>
            </a:r>
            <a:r>
              <a:rPr lang="fr-FR" sz="1700" dirty="0">
                <a:latin typeface="+mj-lt"/>
              </a:rPr>
              <a:t>transmis sa demande de paiement à l’acheteur. Entre-temps, la messagerie de l’entreprise est piratée et un mail frauduleux est envoyé à l’acheteur afin de l’informer du changement de ses coordonnées bancaires. Les sommes ont donc été versées au pirate …  </a:t>
            </a:r>
          </a:p>
          <a:p>
            <a:pPr marL="0" lvl="0" indent="0" algn="just">
              <a:spcBef>
                <a:spcPts val="600"/>
              </a:spcBef>
              <a:spcAft>
                <a:spcPts val="600"/>
              </a:spcAft>
              <a:buClr>
                <a:srgbClr val="FF0000"/>
              </a:buClr>
              <a:buNone/>
            </a:pPr>
            <a:r>
              <a:rPr lang="fr-FR" sz="1700" dirty="0">
                <a:latin typeface="+mj-lt"/>
              </a:rPr>
              <a:t>En référé provision, le juge considère que </a:t>
            </a:r>
            <a:r>
              <a:rPr lang="fr-FR" sz="1700" b="1" dirty="0">
                <a:latin typeface="+mj-lt"/>
              </a:rPr>
              <a:t>la </a:t>
            </a:r>
            <a:r>
              <a:rPr lang="fr-FR" sz="1700" b="1" dirty="0" smtClean="0">
                <a:latin typeface="+mj-lt"/>
              </a:rPr>
              <a:t>requête du titulaire </a:t>
            </a:r>
            <a:r>
              <a:rPr lang="fr-FR" sz="1700" b="1" dirty="0">
                <a:latin typeface="+mj-lt"/>
              </a:rPr>
              <a:t>n’est pas sérieusement contestable !</a:t>
            </a:r>
          </a:p>
          <a:p>
            <a:pPr marL="0" indent="0" algn="just">
              <a:spcBef>
                <a:spcPts val="600"/>
              </a:spcBef>
              <a:spcAft>
                <a:spcPts val="600"/>
              </a:spcAft>
              <a:buNone/>
            </a:pPr>
            <a:r>
              <a:rPr lang="fr-FR" sz="1700" b="1" dirty="0">
                <a:latin typeface="+mj-lt"/>
              </a:rPr>
              <a:t>L’acheteur ne peut pas se retrancher derrière le caractère « particulièrement trompeur » du mail frauduleux </a:t>
            </a:r>
            <a:r>
              <a:rPr lang="fr-FR" sz="1700" dirty="0">
                <a:latin typeface="+mj-lt"/>
              </a:rPr>
              <a:t>pour faire échec à la nouvelle demande de paiement.</a:t>
            </a:r>
          </a:p>
          <a:p>
            <a:pPr marL="0" indent="0" algn="just">
              <a:spcBef>
                <a:spcPts val="600"/>
              </a:spcBef>
              <a:spcAft>
                <a:spcPts val="600"/>
              </a:spcAft>
              <a:buNone/>
            </a:pPr>
            <a:r>
              <a:rPr lang="fr-FR" sz="1700" b="1" dirty="0">
                <a:latin typeface="+mj-lt"/>
              </a:rPr>
              <a:t>L’entreprise n’a pas manqué à un quelconque devoir de prudence en ne sécurisant pas suffisamment sa messagerie dès lors qu’aucune clause du contrat ne lui imposait </a:t>
            </a:r>
            <a:r>
              <a:rPr lang="fr-FR" sz="1700" dirty="0">
                <a:latin typeface="+mj-lt"/>
              </a:rPr>
              <a:t>une telle obligation et que de tels manquements sont, en eux-mêmes, sans incidence sur son droit au paiement.</a:t>
            </a:r>
          </a:p>
          <a:p>
            <a:pPr marL="0" indent="0" algn="just">
              <a:spcBef>
                <a:spcPts val="600"/>
              </a:spcBef>
              <a:spcAft>
                <a:spcPts val="600"/>
              </a:spcAft>
              <a:buNone/>
            </a:pPr>
            <a:r>
              <a:rPr lang="fr-FR" sz="1700" dirty="0">
                <a:latin typeface="+mj-lt"/>
              </a:rPr>
              <a:t>L’assureur atteste ne pas prendre en charge les sommes litigieuses</a:t>
            </a:r>
            <a:r>
              <a:rPr lang="fr-FR" sz="1700" dirty="0" smtClean="0">
                <a:latin typeface="+mj-lt"/>
              </a:rPr>
              <a:t>.</a:t>
            </a:r>
          </a:p>
          <a:p>
            <a:pPr marL="0" indent="0" algn="just">
              <a:spcBef>
                <a:spcPts val="600"/>
              </a:spcBef>
              <a:spcAft>
                <a:spcPts val="600"/>
              </a:spcAft>
              <a:buNone/>
            </a:pPr>
            <a:r>
              <a:rPr lang="fr-FR" sz="1700" dirty="0" smtClean="0">
                <a:latin typeface="+mj-lt"/>
              </a:rPr>
              <a:t>Cette </a:t>
            </a:r>
            <a:r>
              <a:rPr lang="fr-FR" sz="1700" dirty="0">
                <a:latin typeface="+mj-lt"/>
              </a:rPr>
              <a:t>interprétation a été </a:t>
            </a:r>
            <a:r>
              <a:rPr lang="fr-FR" sz="1700" b="1" dirty="0">
                <a:latin typeface="+mj-lt"/>
              </a:rPr>
              <a:t>confirmée par </a:t>
            </a:r>
            <a:r>
              <a:rPr lang="fr-FR" sz="1700" b="1" dirty="0" smtClean="0">
                <a:latin typeface="+mj-lt"/>
              </a:rPr>
              <a:t>le juge d’appel </a:t>
            </a:r>
            <a:r>
              <a:rPr lang="fr-FR" sz="1700" dirty="0">
                <a:latin typeface="+mj-lt"/>
              </a:rPr>
              <a:t>qui ouvre toutefois la possibilité à l’acheteur de rechercher la responsabilité de l’entreprise et de l’escroc (</a:t>
            </a:r>
            <a:r>
              <a:rPr lang="fr-FR" sz="1700" b="1" u="sng" dirty="0">
                <a:solidFill>
                  <a:srgbClr val="FFCC00"/>
                </a:solidFill>
                <a:latin typeface="+mj-lt"/>
              </a:rPr>
              <a:t>CAA Nancy, </a:t>
            </a:r>
            <a:r>
              <a:rPr lang="fr-FR" sz="1700" b="1" u="sng" dirty="0" smtClean="0">
                <a:solidFill>
                  <a:srgbClr val="FFCC00"/>
                </a:solidFill>
                <a:latin typeface="+mj-lt"/>
              </a:rPr>
              <a:t>13 novembre 2023</a:t>
            </a:r>
            <a:r>
              <a:rPr lang="fr-FR" sz="1700" b="1" u="sng" dirty="0">
                <a:solidFill>
                  <a:srgbClr val="FFCC00"/>
                </a:solidFill>
                <a:latin typeface="+mj-lt"/>
              </a:rPr>
              <a:t>, n°23NC02825</a:t>
            </a:r>
            <a:r>
              <a:rPr lang="fr-FR" sz="1700" dirty="0" smtClean="0">
                <a:latin typeface="+mj-lt"/>
              </a:rPr>
              <a:t>).</a:t>
            </a:r>
          </a:p>
          <a:p>
            <a:pPr marL="0" indent="0" algn="just">
              <a:spcBef>
                <a:spcPts val="600"/>
              </a:spcBef>
              <a:spcAft>
                <a:spcPts val="600"/>
              </a:spcAft>
              <a:buNone/>
            </a:pPr>
            <a:r>
              <a:rPr lang="fr-FR" sz="1700" b="1" dirty="0" smtClean="0">
                <a:latin typeface="+mj-lt"/>
              </a:rPr>
              <a:t>Dans une autre affaire, le juge du fond a adopté la même position </a:t>
            </a:r>
            <a:r>
              <a:rPr lang="fr-FR" sz="1700" dirty="0">
                <a:latin typeface="+mj-lt"/>
              </a:rPr>
              <a:t>(</a:t>
            </a:r>
            <a:r>
              <a:rPr lang="fr-FR" sz="1700" b="1" u="sng" dirty="0">
                <a:solidFill>
                  <a:srgbClr val="FFCC00"/>
                </a:solidFill>
                <a:latin typeface="+mj-lt"/>
              </a:rPr>
              <a:t>CAA </a:t>
            </a:r>
            <a:r>
              <a:rPr lang="fr-FR" sz="1700" b="1" u="sng" dirty="0" smtClean="0">
                <a:solidFill>
                  <a:srgbClr val="FFCC00"/>
                </a:solidFill>
                <a:latin typeface="+mj-lt"/>
              </a:rPr>
              <a:t>Douai, 26 mars 2024</a:t>
            </a:r>
            <a:r>
              <a:rPr lang="fr-FR" sz="1700" b="1" u="sng" dirty="0">
                <a:solidFill>
                  <a:srgbClr val="FFCC00"/>
                </a:solidFill>
                <a:latin typeface="+mj-lt"/>
              </a:rPr>
              <a:t>, </a:t>
            </a:r>
            <a:r>
              <a:rPr lang="fr-FR" sz="1700" b="1" u="sng" dirty="0" smtClean="0">
                <a:solidFill>
                  <a:srgbClr val="FFCC00"/>
                </a:solidFill>
                <a:latin typeface="+mj-lt"/>
              </a:rPr>
              <a:t>n°22DA01355</a:t>
            </a:r>
            <a:r>
              <a:rPr lang="fr-FR" sz="1700" dirty="0" smtClean="0">
                <a:latin typeface="+mj-lt"/>
              </a:rPr>
              <a:t>).</a:t>
            </a:r>
            <a:endParaRPr lang="fr-FR" sz="1700" dirty="0">
              <a:latin typeface="+mj-lt"/>
            </a:endParaRPr>
          </a:p>
        </p:txBody>
      </p:sp>
    </p:spTree>
    <p:extLst>
      <p:ext uri="{BB962C8B-B14F-4D97-AF65-F5344CB8AC3E}">
        <p14:creationId xmlns:p14="http://schemas.microsoft.com/office/powerpoint/2010/main" val="751245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just">
              <a:defRPr/>
            </a:pPr>
            <a:r>
              <a:rPr lang="fr-FR" sz="2000" b="1" dirty="0" smtClean="0">
                <a:solidFill>
                  <a:srgbClr val="FFFFFF"/>
                </a:solidFill>
                <a:latin typeface="Century Gothic" panose="020B0502020202020204" pitchFamily="34" charset="0"/>
              </a:rPr>
              <a:t>Mauvaise exécution du sous-traitant : qui peut faire obstacle au paiement direct ?</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DÉCISIONS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32</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p:cNvSpPr txBox="1"/>
          <p:nvPr/>
        </p:nvSpPr>
        <p:spPr>
          <a:xfrm>
            <a:off x="332814" y="1045348"/>
            <a:ext cx="11616267" cy="3662541"/>
          </a:xfrm>
          <a:prstGeom prst="rect">
            <a:avLst/>
          </a:prstGeom>
          <a:noFill/>
        </p:spPr>
        <p:txBody>
          <a:bodyPr wrap="square" rtlCol="0">
            <a:spAutoFit/>
          </a:bodyPr>
          <a:lstStyle/>
          <a:p>
            <a:r>
              <a:rPr lang="fr-FR" sz="1700" b="1" dirty="0">
                <a:solidFill>
                  <a:srgbClr val="FFC000"/>
                </a:solidFill>
              </a:rPr>
              <a:t>Conseil d'État, </a:t>
            </a:r>
            <a:r>
              <a:rPr lang="fr-FR" sz="1700" b="1" dirty="0" smtClean="0">
                <a:solidFill>
                  <a:srgbClr val="FFC000"/>
                </a:solidFill>
              </a:rPr>
              <a:t>17 octobre 2023</a:t>
            </a:r>
            <a:r>
              <a:rPr lang="fr-FR" sz="1700" b="1" dirty="0">
                <a:solidFill>
                  <a:srgbClr val="FFC000"/>
                </a:solidFill>
              </a:rPr>
              <a:t>, n° 469071</a:t>
            </a:r>
          </a:p>
          <a:p>
            <a:pPr algn="just"/>
            <a:endParaRPr lang="fr-FR" sz="1700" dirty="0" smtClean="0">
              <a:latin typeface="+mj-lt"/>
            </a:endParaRPr>
          </a:p>
          <a:p>
            <a:pPr marL="0" lvl="0" indent="0" algn="just">
              <a:spcBef>
                <a:spcPts val="600"/>
              </a:spcBef>
              <a:spcAft>
                <a:spcPts val="600"/>
              </a:spcAft>
              <a:buClr>
                <a:srgbClr val="FF0000"/>
              </a:buClr>
              <a:buNone/>
            </a:pPr>
            <a:r>
              <a:rPr lang="fr-FR" sz="1700" dirty="0" smtClean="0">
                <a:latin typeface="+mj-lt"/>
              </a:rPr>
              <a:t>Dans </a:t>
            </a:r>
            <a:r>
              <a:rPr lang="fr-FR" sz="1700" dirty="0">
                <a:latin typeface="+mj-lt"/>
              </a:rPr>
              <a:t>le cadre du paiement direct, </a:t>
            </a:r>
            <a:r>
              <a:rPr lang="fr-FR" sz="1700" dirty="0" smtClean="0">
                <a:latin typeface="+mj-lt"/>
              </a:rPr>
              <a:t>l’acheteur ne peut pas, même d’un commun accord avec l’entreprise, réduire l’étendue du droit du sous-traitant (sauf à obtenir son accord, notamment via une DC4 modificative).</a:t>
            </a:r>
          </a:p>
          <a:p>
            <a:pPr marL="0" lvl="0" indent="0" algn="just">
              <a:spcBef>
                <a:spcPts val="600"/>
              </a:spcBef>
              <a:spcAft>
                <a:spcPts val="600"/>
              </a:spcAft>
              <a:buClr>
                <a:srgbClr val="FF0000"/>
              </a:buClr>
              <a:buNone/>
            </a:pPr>
            <a:r>
              <a:rPr lang="fr-FR" sz="1700" dirty="0" smtClean="0">
                <a:latin typeface="+mj-lt"/>
              </a:rPr>
              <a:t>Cependant le </a:t>
            </a:r>
            <a:r>
              <a:rPr lang="fr-FR" sz="1700" dirty="0">
                <a:latin typeface="+mj-lt"/>
              </a:rPr>
              <a:t>CE rappelle que le sous-traitant de 1er rang </a:t>
            </a:r>
            <a:r>
              <a:rPr lang="fr-FR" sz="1700" dirty="0" smtClean="0">
                <a:latin typeface="+mj-lt"/>
              </a:rPr>
              <a:t>est assujetti au respect d’une procédure, dont le transit par CHORUS et l’obtention du visa de l’entreprise titulaire.</a:t>
            </a:r>
          </a:p>
          <a:p>
            <a:pPr marL="0" lvl="0" indent="0" algn="just">
              <a:spcBef>
                <a:spcPts val="600"/>
              </a:spcBef>
              <a:spcAft>
                <a:spcPts val="600"/>
              </a:spcAft>
              <a:buClr>
                <a:srgbClr val="FF0000"/>
              </a:buClr>
              <a:buNone/>
            </a:pPr>
            <a:r>
              <a:rPr lang="fr-FR" sz="1700" dirty="0" smtClean="0">
                <a:latin typeface="+mj-lt"/>
              </a:rPr>
              <a:t>Celle-ci </a:t>
            </a:r>
            <a:r>
              <a:rPr lang="fr-FR" sz="1700" dirty="0">
                <a:latin typeface="+mj-lt"/>
              </a:rPr>
              <a:t>dispose d’un délai de 15 jours pour </a:t>
            </a:r>
            <a:r>
              <a:rPr lang="fr-FR" sz="1700" dirty="0" smtClean="0">
                <a:latin typeface="+mj-lt"/>
              </a:rPr>
              <a:t>accepter la facture ou </a:t>
            </a:r>
            <a:r>
              <a:rPr lang="fr-FR" sz="1700" dirty="0">
                <a:latin typeface="+mj-lt"/>
              </a:rPr>
              <a:t>signifier son refus </a:t>
            </a:r>
            <a:r>
              <a:rPr lang="fr-FR" sz="1700" dirty="0" smtClean="0">
                <a:latin typeface="+mj-lt"/>
              </a:rPr>
              <a:t>motivé au </a:t>
            </a:r>
            <a:r>
              <a:rPr lang="fr-FR" sz="1700" dirty="0">
                <a:latin typeface="+mj-lt"/>
              </a:rPr>
              <a:t>sous-traitant et au maître d’ouvrage.</a:t>
            </a:r>
          </a:p>
          <a:p>
            <a:pPr marL="0" lvl="0" indent="0" algn="just">
              <a:spcBef>
                <a:spcPts val="600"/>
              </a:spcBef>
              <a:spcAft>
                <a:spcPts val="600"/>
              </a:spcAft>
              <a:buClr>
                <a:srgbClr val="FF0000"/>
              </a:buClr>
              <a:buNone/>
            </a:pPr>
            <a:r>
              <a:rPr lang="fr-FR" sz="1700" b="1" dirty="0">
                <a:latin typeface="+mj-lt"/>
              </a:rPr>
              <a:t>1- Le non-respect de cette procédure par le sous-traitant fait obstacle à son droit au paiement direct</a:t>
            </a:r>
          </a:p>
          <a:p>
            <a:pPr marL="0" lvl="0" indent="0" algn="just">
              <a:spcBef>
                <a:spcPts val="600"/>
              </a:spcBef>
              <a:spcAft>
                <a:spcPts val="600"/>
              </a:spcAft>
              <a:buClr>
                <a:srgbClr val="FF0000"/>
              </a:buClr>
              <a:buNone/>
            </a:pPr>
            <a:r>
              <a:rPr lang="fr-FR" sz="1700" b="1" dirty="0">
                <a:latin typeface="+mj-lt"/>
              </a:rPr>
              <a:t>2- Le refus motivé du titulaire d’accepter la demande de paiement, notifié dans les 15 jours, fait lui aussi obstacle au paiement direct</a:t>
            </a:r>
            <a:r>
              <a:rPr lang="fr-FR" sz="1700" dirty="0">
                <a:latin typeface="+mj-lt"/>
              </a:rPr>
              <a:t>.</a:t>
            </a:r>
          </a:p>
        </p:txBody>
      </p:sp>
    </p:spTree>
    <p:extLst>
      <p:ext uri="{BB962C8B-B14F-4D97-AF65-F5344CB8AC3E}">
        <p14:creationId xmlns:p14="http://schemas.microsoft.com/office/powerpoint/2010/main" val="4724295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just">
              <a:defRPr/>
            </a:pPr>
            <a:r>
              <a:rPr lang="fr-FR" sz="2000" b="1" dirty="0" smtClean="0">
                <a:solidFill>
                  <a:srgbClr val="FFFFFF"/>
                </a:solidFill>
                <a:latin typeface="Century Gothic" panose="020B0502020202020204" pitchFamily="34" charset="0"/>
              </a:rPr>
              <a:t>Délit de favoritisme : les meilleurs élèves prennent plus de risques !</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AUTRES DÉCISIONS</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33</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
        <p:nvSpPr>
          <p:cNvPr id="8" name="ZoneTexte 7"/>
          <p:cNvSpPr txBox="1"/>
          <p:nvPr/>
        </p:nvSpPr>
        <p:spPr>
          <a:xfrm>
            <a:off x="332814" y="1045348"/>
            <a:ext cx="11616267" cy="4194225"/>
          </a:xfrm>
          <a:prstGeom prst="rect">
            <a:avLst/>
          </a:prstGeom>
          <a:noFill/>
        </p:spPr>
        <p:txBody>
          <a:bodyPr wrap="square" rtlCol="0">
            <a:spAutoFit/>
          </a:bodyPr>
          <a:lstStyle/>
          <a:p>
            <a:r>
              <a:rPr lang="pt-BR" sz="1700" b="1" dirty="0">
                <a:solidFill>
                  <a:srgbClr val="FFC000"/>
                </a:solidFill>
              </a:rPr>
              <a:t>Crim., 29 novembre 2023, n° 23-82.673</a:t>
            </a:r>
            <a:endParaRPr lang="fr-FR" sz="1700" b="1" dirty="0">
              <a:solidFill>
                <a:srgbClr val="FFC000"/>
              </a:solidFill>
            </a:endParaRPr>
          </a:p>
          <a:p>
            <a:pPr algn="just"/>
            <a:endParaRPr lang="fr-FR" sz="1700" dirty="0" smtClean="0">
              <a:latin typeface="+mj-lt"/>
            </a:endParaRPr>
          </a:p>
          <a:p>
            <a:pPr algn="just">
              <a:lnSpc>
                <a:spcPct val="114000"/>
              </a:lnSpc>
              <a:spcBef>
                <a:spcPts val="0"/>
              </a:spcBef>
              <a:buClr>
                <a:srgbClr val="90C01E"/>
              </a:buClr>
              <a:buSzPct val="125000"/>
            </a:pPr>
            <a:r>
              <a:rPr lang="fr-FR" sz="1700" dirty="0">
                <a:latin typeface="+mj-lt"/>
              </a:rPr>
              <a:t>Question posée à la Cour </a:t>
            </a:r>
            <a:r>
              <a:rPr lang="fr-FR" sz="1700" dirty="0">
                <a:latin typeface="+mj-lt"/>
                <a:sym typeface="Wingdings" panose="05000000000000000000" pitchFamily="2" charset="2"/>
              </a:rPr>
              <a:t></a:t>
            </a:r>
            <a:r>
              <a:rPr lang="fr-FR" sz="1700" dirty="0">
                <a:latin typeface="+mj-lt"/>
              </a:rPr>
              <a:t> </a:t>
            </a:r>
            <a:r>
              <a:rPr lang="fr-FR" sz="1700" b="1" dirty="0">
                <a:latin typeface="+mj-lt"/>
              </a:rPr>
              <a:t>l’article 432-14 du code pénal </a:t>
            </a:r>
            <a:r>
              <a:rPr lang="fr-FR" sz="1700" dirty="0">
                <a:latin typeface="+mj-lt"/>
              </a:rPr>
              <a:t>porte-t-il au principe de nécessité des délits et des peines, visé par l'article 8 de la Déclaration de 1789, une atteinte contraire à la Constitution, </a:t>
            </a:r>
            <a:r>
              <a:rPr lang="fr-FR" sz="1700" b="1" dirty="0">
                <a:latin typeface="+mj-lt"/>
              </a:rPr>
              <a:t>en tant qu'il intègre, dans son champ d'application, les marchés publics relevant des procédures adaptées engagées volontairement par l'administration </a:t>
            </a:r>
            <a:r>
              <a:rPr lang="fr-FR" sz="1700" dirty="0">
                <a:latin typeface="+mj-lt"/>
              </a:rPr>
              <a:t>(mais dispensés de procédure selon les textes) ? </a:t>
            </a:r>
          </a:p>
          <a:p>
            <a:pPr algn="just">
              <a:lnSpc>
                <a:spcPct val="114000"/>
              </a:lnSpc>
              <a:spcBef>
                <a:spcPts val="0"/>
              </a:spcBef>
              <a:buClr>
                <a:srgbClr val="90C01E"/>
              </a:buClr>
              <a:buSzPct val="125000"/>
            </a:pPr>
            <a:endParaRPr lang="fr-FR" sz="1700" dirty="0">
              <a:latin typeface="+mj-lt"/>
            </a:endParaRPr>
          </a:p>
          <a:p>
            <a:pPr algn="just">
              <a:lnSpc>
                <a:spcPct val="114000"/>
              </a:lnSpc>
              <a:spcBef>
                <a:spcPts val="0"/>
              </a:spcBef>
              <a:buClr>
                <a:srgbClr val="90C01E"/>
              </a:buClr>
              <a:buSzPct val="125000"/>
            </a:pPr>
            <a:r>
              <a:rPr lang="fr-FR" sz="1700" dirty="0">
                <a:latin typeface="+mj-lt"/>
              </a:rPr>
              <a:t>Réponse </a:t>
            </a:r>
            <a:r>
              <a:rPr lang="fr-FR" sz="1700" dirty="0">
                <a:latin typeface="+mj-lt"/>
                <a:sym typeface="Wingdings" panose="05000000000000000000" pitchFamily="2" charset="2"/>
              </a:rPr>
              <a:t> « </a:t>
            </a:r>
            <a:r>
              <a:rPr lang="fr-FR" sz="1700" dirty="0">
                <a:latin typeface="+mj-lt"/>
              </a:rPr>
              <a:t>En adoptant ces dispositions, </a:t>
            </a:r>
            <a:r>
              <a:rPr lang="fr-FR" sz="1700" b="1" dirty="0">
                <a:latin typeface="+mj-lt"/>
              </a:rPr>
              <a:t>le législateur a entendu garantir la liberté d'accès et l'égalité des candidats dans les marchés publics, laquelle est une exigence constitutionnelle</a:t>
            </a:r>
            <a:r>
              <a:rPr lang="fr-FR" sz="1700" dirty="0">
                <a:latin typeface="+mj-lt"/>
              </a:rPr>
              <a:t>, y compris s'agissant des marchés publics relevant des procédures adaptées ».</a:t>
            </a:r>
          </a:p>
          <a:p>
            <a:pPr algn="just">
              <a:lnSpc>
                <a:spcPct val="114000"/>
              </a:lnSpc>
              <a:spcBef>
                <a:spcPts val="0"/>
              </a:spcBef>
              <a:buClr>
                <a:srgbClr val="90C01E"/>
              </a:buClr>
              <a:buSzPct val="125000"/>
            </a:pPr>
            <a:endParaRPr lang="fr-FR" sz="1700" dirty="0">
              <a:latin typeface="+mj-lt"/>
            </a:endParaRPr>
          </a:p>
          <a:p>
            <a:pPr marL="0" indent="0" algn="just">
              <a:lnSpc>
                <a:spcPct val="114000"/>
              </a:lnSpc>
              <a:spcBef>
                <a:spcPts val="0"/>
              </a:spcBef>
              <a:buClr>
                <a:srgbClr val="90C01E"/>
              </a:buClr>
              <a:buSzPct val="125000"/>
              <a:buNone/>
            </a:pPr>
            <a:r>
              <a:rPr lang="fr-FR" sz="1700" dirty="0">
                <a:latin typeface="+mj-lt"/>
              </a:rPr>
              <a:t>Il s’agit de l’application de la même philosophie que le Conseil d’État, la philosophie du « tout ou rien »: si l’acheteur n’est obligé à rien, à partir du moment où il s’oblige il doit respecter l’ensemble des règles applicables à la procédure choisir.</a:t>
            </a:r>
          </a:p>
        </p:txBody>
      </p:sp>
    </p:spTree>
    <p:extLst>
      <p:ext uri="{BB962C8B-B14F-4D97-AF65-F5344CB8AC3E}">
        <p14:creationId xmlns:p14="http://schemas.microsoft.com/office/powerpoint/2010/main" val="11810910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33459"/>
            <a:ext cx="8470233" cy="708116"/>
          </a:xfrm>
          <a:prstGeom prst="rect">
            <a:avLst/>
          </a:prstGeom>
          <a:solidFill>
            <a:srgbClr val="FFCC00"/>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fr-FR" sz="2000" b="1" noProof="0" dirty="0" smtClean="0">
                <a:solidFill>
                  <a:srgbClr val="FFFFFF"/>
                </a:solidFill>
                <a:latin typeface="Century Gothic" panose="020B0502020202020204" pitchFamily="34" charset="0"/>
              </a:rPr>
              <a:t>LISTE DES IMPACTS SUR SIS MARCHES</a:t>
            </a:r>
            <a:endParaRPr kumimoji="0" lang="fr-FR" sz="2000" b="1" i="0" u="none" strike="noStrike" kern="1200" cap="none" spc="0" normalizeH="0" baseline="0" noProof="0" dirty="0" smtClean="0">
              <a:ln>
                <a:noFill/>
              </a:ln>
              <a:solidFill>
                <a:srgbClr val="FFFFFF"/>
              </a:solidFill>
              <a:effectLst/>
              <a:uLnTx/>
              <a:uFillTx/>
              <a:latin typeface="Century Gothic" panose="020B0502020202020204" pitchFamily="34" charset="0"/>
            </a:endParaRPr>
          </a:p>
        </p:txBody>
      </p:sp>
      <p:sp>
        <p:nvSpPr>
          <p:cNvPr id="5" name="Rectangle 4"/>
          <p:cNvSpPr/>
          <p:nvPr/>
        </p:nvSpPr>
        <p:spPr bwMode="auto">
          <a:xfrm>
            <a:off x="8470232" y="-16042"/>
            <a:ext cx="3721767" cy="690699"/>
          </a:xfrm>
          <a:prstGeom prst="rect">
            <a:avLst/>
          </a:prstGeom>
          <a:solidFill>
            <a:schemeClr val="tx1">
              <a:lumMod val="85000"/>
              <a:lumOff val="15000"/>
            </a:schemeClr>
          </a:solidFill>
          <a:ln w="9525" cap="flat" cmpd="sng" algn="ctr">
            <a:noFill/>
            <a:prstDash val="solid"/>
            <a:round/>
            <a:headEnd type="none" w="med" len="med"/>
            <a:tailEnd type="none" w="med" len="med"/>
          </a:ln>
          <a:effectLst/>
          <a:extLst/>
        </p:spPr>
        <p:txBody>
          <a:bodyPr vert="horz" wrap="square" lIns="180000" tIns="45720" rIns="91440" bIns="45720" numCol="1" rtlCol="0" anchor="ctr" anchorCtr="0" compatLnSpc="1">
            <a:prstTxWarp prst="textNoShape">
              <a:avLst/>
            </a:prstTxWarp>
          </a:bodyPr>
          <a:lstStyle/>
          <a:p>
            <a:pPr lvl="0" algn="r">
              <a:defRPr/>
            </a:pPr>
            <a:r>
              <a:rPr lang="fr-FR" sz="2800" b="1" dirty="0" smtClean="0">
                <a:solidFill>
                  <a:srgbClr val="FFFFFF"/>
                </a:solidFill>
                <a:latin typeface="Century Gothic" panose="020B0502020202020204" pitchFamily="34" charset="0"/>
              </a:rPr>
              <a:t>SYNTHESE</a:t>
            </a:r>
            <a:endParaRPr lang="fr-FR" sz="1200" b="1" dirty="0">
              <a:solidFill>
                <a:srgbClr val="FFFFFF"/>
              </a:solidFill>
              <a:latin typeface="Century Gothic" panose="020B0502020202020204" pitchFamily="34" charset="0"/>
            </a:endParaRPr>
          </a:p>
        </p:txBody>
      </p:sp>
      <p:grpSp>
        <p:nvGrpSpPr>
          <p:cNvPr id="6" name="Groupe 5"/>
          <p:cNvGrpSpPr/>
          <p:nvPr/>
        </p:nvGrpSpPr>
        <p:grpSpPr>
          <a:xfrm>
            <a:off x="0" y="6478964"/>
            <a:ext cx="12192000" cy="406420"/>
            <a:chOff x="-1524000" y="1294388"/>
            <a:chExt cx="12192000" cy="406420"/>
          </a:xfrm>
        </p:grpSpPr>
        <p:sp>
          <p:nvSpPr>
            <p:cNvPr id="7" name="Rectangle 6"/>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34</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graphicFrame>
        <p:nvGraphicFramePr>
          <p:cNvPr id="3" name="Tableau 2"/>
          <p:cNvGraphicFramePr>
            <a:graphicFrameLocks noGrp="1"/>
          </p:cNvGraphicFramePr>
          <p:nvPr>
            <p:extLst>
              <p:ext uri="{D42A27DB-BD31-4B8C-83A1-F6EECF244321}">
                <p14:modId xmlns:p14="http://schemas.microsoft.com/office/powerpoint/2010/main" val="1571208488"/>
              </p:ext>
            </p:extLst>
          </p:nvPr>
        </p:nvGraphicFramePr>
        <p:xfrm>
          <a:off x="324634" y="1076349"/>
          <a:ext cx="11569568" cy="4710629"/>
        </p:xfrm>
        <a:graphic>
          <a:graphicData uri="http://schemas.openxmlformats.org/drawingml/2006/table">
            <a:tbl>
              <a:tblPr firstRow="1" bandRow="1">
                <a:tableStyleId>{1E171933-4619-4E11-9A3F-F7608DF75F80}</a:tableStyleId>
              </a:tblPr>
              <a:tblGrid>
                <a:gridCol w="468430">
                  <a:extLst>
                    <a:ext uri="{9D8B030D-6E8A-4147-A177-3AD203B41FA5}">
                      <a16:colId xmlns:a16="http://schemas.microsoft.com/office/drawing/2014/main" val="3066744415"/>
                    </a:ext>
                  </a:extLst>
                </a:gridCol>
                <a:gridCol w="3234089">
                  <a:extLst>
                    <a:ext uri="{9D8B030D-6E8A-4147-A177-3AD203B41FA5}">
                      <a16:colId xmlns:a16="http://schemas.microsoft.com/office/drawing/2014/main" val="921263563"/>
                    </a:ext>
                  </a:extLst>
                </a:gridCol>
                <a:gridCol w="6362299">
                  <a:extLst>
                    <a:ext uri="{9D8B030D-6E8A-4147-A177-3AD203B41FA5}">
                      <a16:colId xmlns:a16="http://schemas.microsoft.com/office/drawing/2014/main" val="1893613277"/>
                    </a:ext>
                  </a:extLst>
                </a:gridCol>
                <a:gridCol w="1504750">
                  <a:extLst>
                    <a:ext uri="{9D8B030D-6E8A-4147-A177-3AD203B41FA5}">
                      <a16:colId xmlns:a16="http://schemas.microsoft.com/office/drawing/2014/main" val="1354421728"/>
                    </a:ext>
                  </a:extLst>
                </a:gridCol>
              </a:tblGrid>
              <a:tr h="246334">
                <a:tc>
                  <a:txBody>
                    <a:bodyPr/>
                    <a:lstStyle/>
                    <a:p>
                      <a:pPr algn="ctr"/>
                      <a:r>
                        <a:rPr lang="fr-FR" sz="1100" dirty="0" smtClean="0"/>
                        <a:t>N°</a:t>
                      </a:r>
                      <a:endParaRPr lang="fr-FR" sz="1100" dirty="0">
                        <a:latin typeface="Century Gothic" panose="020B0502020202020204" pitchFamily="34" charset="0"/>
                      </a:endParaRPr>
                    </a:p>
                  </a:txBody>
                  <a:tcPr anchor="ctr"/>
                </a:tc>
                <a:tc>
                  <a:txBody>
                    <a:bodyPr/>
                    <a:lstStyle/>
                    <a:p>
                      <a:pPr algn="ctr"/>
                      <a:r>
                        <a:rPr lang="fr-FR" sz="1100" dirty="0" smtClean="0">
                          <a:latin typeface="Century Gothic" panose="020B0502020202020204" pitchFamily="34" charset="0"/>
                        </a:rPr>
                        <a:t>TEXTE</a:t>
                      </a:r>
                      <a:endParaRPr lang="fr-FR" sz="1100" dirty="0">
                        <a:latin typeface="Century Gothic" panose="020B0502020202020204" pitchFamily="34" charset="0"/>
                      </a:endParaRPr>
                    </a:p>
                  </a:txBody>
                  <a:tcPr anchor="ctr"/>
                </a:tc>
                <a:tc>
                  <a:txBody>
                    <a:bodyPr/>
                    <a:lstStyle/>
                    <a:p>
                      <a:pPr algn="ctr"/>
                      <a:r>
                        <a:rPr lang="fr-FR" sz="1100" dirty="0" smtClean="0">
                          <a:latin typeface="Century Gothic" panose="020B0502020202020204" pitchFamily="34" charset="0"/>
                        </a:rPr>
                        <a:t>IMPACT</a:t>
                      </a:r>
                      <a:endParaRPr lang="fr-FR" sz="1100" dirty="0">
                        <a:latin typeface="Century Gothic" panose="020B0502020202020204" pitchFamily="34" charset="0"/>
                      </a:endParaRPr>
                    </a:p>
                  </a:txBody>
                  <a:tcPr anchor="ctr"/>
                </a:tc>
                <a:tc>
                  <a:txBody>
                    <a:bodyPr/>
                    <a:lstStyle/>
                    <a:p>
                      <a:pPr algn="ctr"/>
                      <a:r>
                        <a:rPr lang="fr-FR" sz="1100" dirty="0" smtClean="0">
                          <a:latin typeface="Century Gothic" panose="020B0502020202020204" pitchFamily="34" charset="0"/>
                        </a:rPr>
                        <a:t>STATUT</a:t>
                      </a:r>
                      <a:endParaRPr lang="fr-FR" sz="1100" dirty="0">
                        <a:latin typeface="Century Gothic" panose="020B0502020202020204" pitchFamily="34" charset="0"/>
                      </a:endParaRPr>
                    </a:p>
                  </a:txBody>
                  <a:tcPr anchor="ctr"/>
                </a:tc>
                <a:extLst>
                  <a:ext uri="{0D108BD9-81ED-4DB2-BD59-A6C34878D82A}">
                    <a16:rowId xmlns:a16="http://schemas.microsoft.com/office/drawing/2014/main" val="84232485"/>
                  </a:ext>
                </a:extLst>
              </a:tr>
              <a:tr h="246334">
                <a:tc>
                  <a:txBody>
                    <a:bodyPr/>
                    <a:lstStyle/>
                    <a:p>
                      <a:pPr algn="ctr"/>
                      <a:r>
                        <a:rPr lang="fr-FR" sz="1100" dirty="0" smtClean="0">
                          <a:latin typeface="Century Gothic" panose="020B0502020202020204" pitchFamily="34" charset="0"/>
                        </a:rPr>
                        <a:t>1</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Nouveaux</a:t>
                      </a:r>
                      <a:r>
                        <a:rPr lang="fr-FR" sz="1100" kern="1200" baseline="0" dirty="0" smtClean="0">
                          <a:solidFill>
                            <a:schemeClr val="dk1"/>
                          </a:solidFill>
                          <a:latin typeface="Century Gothic" panose="020B0502020202020204" pitchFamily="34" charset="0"/>
                          <a:ea typeface="+mn-ea"/>
                          <a:cs typeface="+mn-cs"/>
                        </a:rPr>
                        <a:t> seuils 2024</a:t>
                      </a:r>
                      <a:endParaRPr lang="fr-FR" sz="1100" kern="1200" dirty="0" smtClean="0">
                        <a:solidFill>
                          <a:schemeClr val="dk1"/>
                        </a:solidFill>
                        <a:latin typeface="Century Gothic" panose="020B0502020202020204" pitchFamily="34" charset="0"/>
                        <a:ea typeface="+mn-ea"/>
                        <a:cs typeface="+mn-cs"/>
                      </a:endParaRPr>
                    </a:p>
                  </a:txBody>
                  <a:tcPr anchor="ctr"/>
                </a:tc>
                <a:tc>
                  <a:txBody>
                    <a:bodyPr/>
                    <a:lstStyle/>
                    <a:p>
                      <a:r>
                        <a:rPr lang="fr-FR" sz="1100" dirty="0" smtClean="0">
                          <a:latin typeface="Century Gothic" panose="020B0502020202020204" pitchFamily="34" charset="0"/>
                        </a:rPr>
                        <a:t>Livrés</a:t>
                      </a:r>
                      <a:r>
                        <a:rPr lang="fr-FR" sz="1100" baseline="0" dirty="0" smtClean="0">
                          <a:latin typeface="Century Gothic" panose="020B0502020202020204" pitchFamily="34" charset="0"/>
                        </a:rPr>
                        <a:t> en 2023#4</a:t>
                      </a:r>
                      <a:endParaRPr lang="fr-FR" sz="1100" dirty="0">
                        <a:latin typeface="Century Gothic" panose="020B0502020202020204" pitchFamily="34" charset="0"/>
                      </a:endParaRPr>
                    </a:p>
                  </a:txBody>
                  <a:tcPr anchor="ctr"/>
                </a:tc>
                <a:tc>
                  <a:txBody>
                    <a:bodyPr/>
                    <a:lstStyle/>
                    <a:p>
                      <a:pPr algn="ctr"/>
                      <a:r>
                        <a:rPr lang="fr-FR" sz="1100" dirty="0" smtClean="0">
                          <a:solidFill>
                            <a:schemeClr val="bg1"/>
                          </a:solidFill>
                          <a:latin typeface="Century Gothic" panose="020B0502020202020204" pitchFamily="34" charset="0"/>
                        </a:rPr>
                        <a:t>Traité</a:t>
                      </a:r>
                      <a:endParaRPr lang="fr-FR" sz="1100" dirty="0">
                        <a:solidFill>
                          <a:schemeClr val="bg1"/>
                        </a:solidFill>
                        <a:latin typeface="Century Gothic" panose="020B0502020202020204" pitchFamily="34" charset="0"/>
                      </a:endParaRPr>
                    </a:p>
                  </a:txBody>
                  <a:tcPr anchor="ctr">
                    <a:solidFill>
                      <a:srgbClr val="92D050"/>
                    </a:solidFill>
                  </a:tcPr>
                </a:tc>
                <a:extLst>
                  <a:ext uri="{0D108BD9-81ED-4DB2-BD59-A6C34878D82A}">
                    <a16:rowId xmlns:a16="http://schemas.microsoft.com/office/drawing/2014/main" val="216153241"/>
                  </a:ext>
                </a:extLst>
              </a:tr>
              <a:tr h="246334">
                <a:tc>
                  <a:txBody>
                    <a:bodyPr/>
                    <a:lstStyle/>
                    <a:p>
                      <a:pPr algn="ctr"/>
                      <a:r>
                        <a:rPr lang="fr-FR" sz="1100" dirty="0" smtClean="0">
                          <a:latin typeface="Century Gothic" panose="020B0502020202020204" pitchFamily="34" charset="0"/>
                        </a:rPr>
                        <a:t>2</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Guide sur les</a:t>
                      </a:r>
                      <a:r>
                        <a:rPr lang="fr-FR" sz="1100" kern="1200" baseline="0" dirty="0" smtClean="0">
                          <a:solidFill>
                            <a:schemeClr val="dk1"/>
                          </a:solidFill>
                          <a:latin typeface="Century Gothic" panose="020B0502020202020204" pitchFamily="34" charset="0"/>
                          <a:ea typeface="+mn-ea"/>
                          <a:cs typeface="+mn-cs"/>
                        </a:rPr>
                        <a:t> prix</a:t>
                      </a:r>
                      <a:endParaRPr lang="fr-FR" sz="1100" kern="1200" dirty="0" smtClean="0">
                        <a:solidFill>
                          <a:schemeClr val="dk1"/>
                        </a:solidFill>
                        <a:latin typeface="Century Gothic" panose="020B0502020202020204" pitchFamily="34" charset="0"/>
                        <a:ea typeface="+mn-ea"/>
                        <a:cs typeface="+mn-cs"/>
                      </a:endParaRPr>
                    </a:p>
                  </a:txBody>
                  <a:tcPr anchor="ctr"/>
                </a:tc>
                <a:tc>
                  <a:txBody>
                    <a:bodyPr/>
                    <a:lstStyle/>
                    <a:p>
                      <a:r>
                        <a:rPr lang="fr-FR" sz="1100" dirty="0" smtClean="0">
                          <a:latin typeface="Century Gothic" panose="020B0502020202020204" pitchFamily="34" charset="0"/>
                        </a:rPr>
                        <a:t>Méthode</a:t>
                      </a:r>
                      <a:r>
                        <a:rPr lang="fr-FR" sz="1100" baseline="0" dirty="0" smtClean="0">
                          <a:latin typeface="Century Gothic" panose="020B0502020202020204" pitchFamily="34" charset="0"/>
                        </a:rPr>
                        <a:t> analyse critère prix (2024#2)</a:t>
                      </a:r>
                      <a:endParaRPr lang="fr-FR" sz="1100" dirty="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Traité</a:t>
                      </a:r>
                    </a:p>
                  </a:txBody>
                  <a:tcPr anchor="ctr">
                    <a:solidFill>
                      <a:srgbClr val="92D050"/>
                    </a:solidFill>
                  </a:tcPr>
                </a:tc>
                <a:extLst>
                  <a:ext uri="{0D108BD9-81ED-4DB2-BD59-A6C34878D82A}">
                    <a16:rowId xmlns:a16="http://schemas.microsoft.com/office/drawing/2014/main" val="614328647"/>
                  </a:ext>
                </a:extLst>
              </a:tr>
              <a:tr h="246334">
                <a:tc>
                  <a:txBody>
                    <a:bodyPr/>
                    <a:lstStyle/>
                    <a:p>
                      <a:pPr algn="ctr"/>
                      <a:r>
                        <a:rPr lang="fr-FR" sz="1100" dirty="0" smtClean="0">
                          <a:latin typeface="Century Gothic" panose="020B0502020202020204" pitchFamily="34" charset="0"/>
                        </a:rPr>
                        <a:t>3</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Marchés innovants</a:t>
                      </a:r>
                    </a:p>
                  </a:txBody>
                  <a:tcPr anchor="ctr"/>
                </a:tc>
                <a:tc>
                  <a:txBody>
                    <a:bodyPr/>
                    <a:lstStyle/>
                    <a:p>
                      <a:r>
                        <a:rPr lang="fr-FR" sz="1100" dirty="0" smtClean="0">
                          <a:latin typeface="Century Gothic" panose="020B0502020202020204" pitchFamily="34" charset="0"/>
                        </a:rPr>
                        <a:t>Maintien</a:t>
                      </a:r>
                      <a:r>
                        <a:rPr lang="fr-FR" sz="1100" baseline="0" dirty="0" smtClean="0">
                          <a:latin typeface="Century Gothic" panose="020B0502020202020204" pitchFamily="34" charset="0"/>
                        </a:rPr>
                        <a:t> de la procédure, ajouter un indicateur pilotage / SPASER</a:t>
                      </a:r>
                      <a:endParaRPr lang="fr-FR" sz="1100" dirty="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A traiter</a:t>
                      </a:r>
                      <a:r>
                        <a:rPr lang="fr-FR" sz="1100" baseline="0" dirty="0" smtClean="0">
                          <a:solidFill>
                            <a:schemeClr val="bg1"/>
                          </a:solidFill>
                          <a:latin typeface="Century Gothic" panose="020B0502020202020204" pitchFamily="34" charset="0"/>
                        </a:rPr>
                        <a:t> T3</a:t>
                      </a:r>
                      <a:endParaRPr lang="fr-FR" sz="1100" dirty="0" smtClean="0">
                        <a:solidFill>
                          <a:schemeClr val="bg1"/>
                        </a:solidFill>
                        <a:latin typeface="Century Gothic" panose="020B0502020202020204" pitchFamily="34" charset="0"/>
                      </a:endParaRPr>
                    </a:p>
                  </a:txBody>
                  <a:tcPr anchor="ctr">
                    <a:solidFill>
                      <a:srgbClr val="FFCC00"/>
                    </a:solidFill>
                  </a:tcPr>
                </a:tc>
                <a:extLst>
                  <a:ext uri="{0D108BD9-81ED-4DB2-BD59-A6C34878D82A}">
                    <a16:rowId xmlns:a16="http://schemas.microsoft.com/office/drawing/2014/main" val="2061882509"/>
                  </a:ext>
                </a:extLst>
              </a:tr>
              <a:tr h="246334">
                <a:tc>
                  <a:txBody>
                    <a:bodyPr/>
                    <a:lstStyle/>
                    <a:p>
                      <a:pPr algn="ctr"/>
                      <a:r>
                        <a:rPr lang="fr-FR" sz="1100" dirty="0" smtClean="0">
                          <a:latin typeface="Century Gothic" panose="020B0502020202020204" pitchFamily="34" charset="0"/>
                        </a:rPr>
                        <a:t>4</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Loi n° 2023-973 relative à l’industrie verte</a:t>
                      </a:r>
                    </a:p>
                  </a:txBody>
                  <a:tcPr anchor="ctr"/>
                </a:tc>
                <a:tc>
                  <a:txBody>
                    <a:bodyPr/>
                    <a:lstStyle/>
                    <a:p>
                      <a:r>
                        <a:rPr lang="fr-FR" sz="1100" dirty="0" smtClean="0">
                          <a:latin typeface="Century Gothic" panose="020B0502020202020204" pitchFamily="34" charset="0"/>
                        </a:rPr>
                        <a:t>Amélioration</a:t>
                      </a:r>
                      <a:r>
                        <a:rPr lang="fr-FR" sz="1100" baseline="0" dirty="0" smtClean="0">
                          <a:latin typeface="Century Gothic" panose="020B0502020202020204" pitchFamily="34" charset="0"/>
                        </a:rPr>
                        <a:t> continue indicateurs SPASER</a:t>
                      </a:r>
                      <a:endParaRPr lang="fr-FR" sz="1100" dirty="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A arbitrer</a:t>
                      </a:r>
                    </a:p>
                  </a:txBody>
                  <a:tcPr anchor="ctr">
                    <a:solidFill>
                      <a:srgbClr val="99CCFF"/>
                    </a:solidFill>
                  </a:tcPr>
                </a:tc>
                <a:extLst>
                  <a:ext uri="{0D108BD9-81ED-4DB2-BD59-A6C34878D82A}">
                    <a16:rowId xmlns:a16="http://schemas.microsoft.com/office/drawing/2014/main" val="3593975181"/>
                  </a:ext>
                </a:extLst>
              </a:tr>
              <a:tr h="246334">
                <a:tc>
                  <a:txBody>
                    <a:bodyPr/>
                    <a:lstStyle/>
                    <a:p>
                      <a:pPr algn="ctr"/>
                      <a:r>
                        <a:rPr lang="fr-FR" sz="1100" dirty="0" smtClean="0">
                          <a:latin typeface="Century Gothic" panose="020B0502020202020204" pitchFamily="34" charset="0"/>
                        </a:rPr>
                        <a:t>5</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Décret n° 2024-134 « AGEC »</a:t>
                      </a:r>
                    </a:p>
                  </a:txBody>
                  <a:tcPr anchor="ctr"/>
                </a:tc>
                <a:tc>
                  <a:txBody>
                    <a:bodyPr/>
                    <a:lstStyle/>
                    <a:p>
                      <a:r>
                        <a:rPr lang="fr-FR" sz="1100" dirty="0" smtClean="0">
                          <a:latin typeface="Century Gothic" panose="020B0502020202020204" pitchFamily="34" charset="0"/>
                        </a:rPr>
                        <a:t>Refonte</a:t>
                      </a:r>
                      <a:r>
                        <a:rPr lang="fr-FR" sz="1100" baseline="0" dirty="0" smtClean="0">
                          <a:latin typeface="Century Gothic" panose="020B0502020202020204" pitchFamily="34" charset="0"/>
                        </a:rPr>
                        <a:t> de l’annexe AGEC AE</a:t>
                      </a:r>
                      <a:endParaRPr lang="fr-FR" sz="1100" dirty="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Prévu 2024#2</a:t>
                      </a:r>
                    </a:p>
                  </a:txBody>
                  <a:tcPr anchor="ctr">
                    <a:solidFill>
                      <a:srgbClr val="FFCC00"/>
                    </a:solidFill>
                  </a:tcPr>
                </a:tc>
                <a:extLst>
                  <a:ext uri="{0D108BD9-81ED-4DB2-BD59-A6C34878D82A}">
                    <a16:rowId xmlns:a16="http://schemas.microsoft.com/office/drawing/2014/main" val="2386283897"/>
                  </a:ext>
                </a:extLst>
              </a:tr>
              <a:tr h="246334">
                <a:tc>
                  <a:txBody>
                    <a:bodyPr/>
                    <a:lstStyle/>
                    <a:p>
                      <a:pPr algn="ctr"/>
                      <a:r>
                        <a:rPr lang="fr-FR" sz="1100" dirty="0" smtClean="0">
                          <a:latin typeface="Century Gothic" panose="020B0502020202020204" pitchFamily="34" charset="0"/>
                        </a:rPr>
                        <a:t>6</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Loi n° 2023-222 rénovation</a:t>
                      </a:r>
                      <a:r>
                        <a:rPr lang="fr-FR" sz="1100" kern="1200" baseline="0" dirty="0" smtClean="0">
                          <a:solidFill>
                            <a:schemeClr val="dk1"/>
                          </a:solidFill>
                          <a:latin typeface="Century Gothic" panose="020B0502020202020204" pitchFamily="34" charset="0"/>
                          <a:ea typeface="+mn-ea"/>
                          <a:cs typeface="+mn-cs"/>
                        </a:rPr>
                        <a:t> énergétique</a:t>
                      </a:r>
                      <a:endParaRPr lang="fr-FR" sz="1100" kern="1200" dirty="0" smtClean="0">
                        <a:solidFill>
                          <a:schemeClr val="dk1"/>
                        </a:solidFill>
                        <a:latin typeface="Century Gothic" panose="020B0502020202020204" pitchFamily="34" charset="0"/>
                        <a:ea typeface="+mn-ea"/>
                        <a:cs typeface="+mn-cs"/>
                      </a:endParaRPr>
                    </a:p>
                  </a:txBody>
                  <a:tcPr anchor="ctr"/>
                </a:tc>
                <a:tc>
                  <a:txBody>
                    <a:bodyPr/>
                    <a:lstStyle/>
                    <a:p>
                      <a:r>
                        <a:rPr lang="fr-FR" sz="1100" dirty="0" smtClean="0">
                          <a:latin typeface="Century Gothic" panose="020B0502020202020204" pitchFamily="34" charset="0"/>
                        </a:rPr>
                        <a:t>Nouvelles clauses sur</a:t>
                      </a:r>
                      <a:r>
                        <a:rPr lang="fr-FR" sz="1100" baseline="0" dirty="0" smtClean="0">
                          <a:latin typeface="Century Gothic" panose="020B0502020202020204" pitchFamily="34" charset="0"/>
                        </a:rPr>
                        <a:t> modèle CGP ?</a:t>
                      </a:r>
                      <a:endParaRPr lang="fr-FR" sz="1100" dirty="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A arbitrer</a:t>
                      </a:r>
                    </a:p>
                  </a:txBody>
                  <a:tcPr anchor="ctr">
                    <a:solidFill>
                      <a:srgbClr val="99CCFF"/>
                    </a:solidFill>
                  </a:tcPr>
                </a:tc>
                <a:extLst>
                  <a:ext uri="{0D108BD9-81ED-4DB2-BD59-A6C34878D82A}">
                    <a16:rowId xmlns:a16="http://schemas.microsoft.com/office/drawing/2014/main" val="1236380017"/>
                  </a:ext>
                </a:extLst>
              </a:tr>
              <a:tr h="246334">
                <a:tc>
                  <a:txBody>
                    <a:bodyPr/>
                    <a:lstStyle/>
                    <a:p>
                      <a:pPr algn="ctr"/>
                      <a:r>
                        <a:rPr lang="fr-FR" sz="1100" dirty="0" smtClean="0">
                          <a:latin typeface="Century Gothic" panose="020B0502020202020204" pitchFamily="34" charset="0"/>
                        </a:rPr>
                        <a:t>7</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La refonte des formulaires « JOUE »</a:t>
                      </a:r>
                    </a:p>
                  </a:txBody>
                  <a:tcPr anchor="ctr"/>
                </a:tc>
                <a:tc>
                  <a:txBody>
                    <a:bodyPr/>
                    <a:lstStyle/>
                    <a:p>
                      <a:r>
                        <a:rPr lang="fr-FR" sz="1100" dirty="0" smtClean="0">
                          <a:latin typeface="Century Gothic" panose="020B0502020202020204" pitchFamily="34" charset="0"/>
                        </a:rPr>
                        <a:t>Nouveaux avis traités</a:t>
                      </a:r>
                      <a:r>
                        <a:rPr lang="fr-FR" sz="1100" baseline="0" dirty="0" smtClean="0">
                          <a:latin typeface="Century Gothic" panose="020B0502020202020204" pitchFamily="34" charset="0"/>
                        </a:rPr>
                        <a:t> dans AWS, impact sur justificatifs/lots à finaliser </a:t>
                      </a:r>
                      <a:endParaRPr lang="fr-FR" sz="1100" dirty="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Prévu T3</a:t>
                      </a:r>
                    </a:p>
                  </a:txBody>
                  <a:tcPr anchor="ctr">
                    <a:solidFill>
                      <a:srgbClr val="FFCC00"/>
                    </a:solidFill>
                  </a:tcPr>
                </a:tc>
                <a:extLst>
                  <a:ext uri="{0D108BD9-81ED-4DB2-BD59-A6C34878D82A}">
                    <a16:rowId xmlns:a16="http://schemas.microsoft.com/office/drawing/2014/main" val="4248426792"/>
                  </a:ext>
                </a:extLst>
              </a:tr>
              <a:tr h="246334">
                <a:tc>
                  <a:txBody>
                    <a:bodyPr/>
                    <a:lstStyle/>
                    <a:p>
                      <a:pPr algn="ctr"/>
                      <a:r>
                        <a:rPr lang="fr-FR" sz="1100" dirty="0" smtClean="0">
                          <a:latin typeface="Century Gothic" panose="020B0502020202020204" pitchFamily="34" charset="0"/>
                        </a:rPr>
                        <a:t>8</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Arrêté relatif aux données essentielles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Nouvelles</a:t>
                      </a:r>
                      <a:r>
                        <a:rPr lang="fr-FR" sz="1100" baseline="0" dirty="0" smtClean="0">
                          <a:latin typeface="Century Gothic" panose="020B0502020202020204" pitchFamily="34" charset="0"/>
                        </a:rPr>
                        <a:t> données à ajouter dans SM &amp; AWS (innovation, part des produits…)</a:t>
                      </a:r>
                      <a:endParaRPr lang="fr-FR" sz="1100" dirty="0" smtClean="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Prévu</a:t>
                      </a:r>
                      <a:r>
                        <a:rPr lang="fr-FR" sz="1100" baseline="0" dirty="0" smtClean="0">
                          <a:solidFill>
                            <a:schemeClr val="bg1"/>
                          </a:solidFill>
                          <a:latin typeface="Century Gothic" panose="020B0502020202020204" pitchFamily="34" charset="0"/>
                        </a:rPr>
                        <a:t> T3-4</a:t>
                      </a:r>
                      <a:endParaRPr lang="fr-FR" sz="1100" dirty="0" smtClean="0">
                        <a:solidFill>
                          <a:schemeClr val="bg1"/>
                        </a:solidFill>
                        <a:latin typeface="Century Gothic" panose="020B0502020202020204" pitchFamily="34" charset="0"/>
                      </a:endParaRPr>
                    </a:p>
                  </a:txBody>
                  <a:tcPr anchor="ctr">
                    <a:solidFill>
                      <a:srgbClr val="FFCC00"/>
                    </a:solidFill>
                  </a:tcPr>
                </a:tc>
                <a:extLst>
                  <a:ext uri="{0D108BD9-81ED-4DB2-BD59-A6C34878D82A}">
                    <a16:rowId xmlns:a16="http://schemas.microsoft.com/office/drawing/2014/main" val="3799094097"/>
                  </a:ext>
                </a:extLst>
              </a:tr>
              <a:tr h="246334">
                <a:tc>
                  <a:txBody>
                    <a:bodyPr/>
                    <a:lstStyle/>
                    <a:p>
                      <a:pPr algn="ctr"/>
                      <a:r>
                        <a:rPr lang="fr-FR" sz="1100" dirty="0" smtClean="0">
                          <a:latin typeface="Century Gothic" panose="020B0502020202020204" pitchFamily="34" charset="0"/>
                        </a:rPr>
                        <a:t>9</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DC2</a:t>
                      </a:r>
                      <a:r>
                        <a:rPr lang="fr-FR" sz="1100" kern="1200" baseline="0" dirty="0" smtClean="0">
                          <a:solidFill>
                            <a:schemeClr val="dk1"/>
                          </a:solidFill>
                          <a:latin typeface="Century Gothic" panose="020B0502020202020204" pitchFamily="34" charset="0"/>
                          <a:ea typeface="+mn-ea"/>
                          <a:cs typeface="+mn-cs"/>
                        </a:rPr>
                        <a:t> et DC4</a:t>
                      </a:r>
                      <a:endParaRPr lang="fr-FR" sz="1100" kern="1200" dirty="0" smtClean="0">
                        <a:solidFill>
                          <a:schemeClr val="dk1"/>
                        </a:solidFill>
                        <a:latin typeface="Century Gothic" panose="020B0502020202020204" pitchFamily="34" charset="0"/>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Traité en 2024#1</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Traité</a:t>
                      </a:r>
                    </a:p>
                  </a:txBody>
                  <a:tcPr anchor="ctr">
                    <a:solidFill>
                      <a:srgbClr val="99CC00"/>
                    </a:solidFill>
                  </a:tcPr>
                </a:tc>
                <a:extLst>
                  <a:ext uri="{0D108BD9-81ED-4DB2-BD59-A6C34878D82A}">
                    <a16:rowId xmlns:a16="http://schemas.microsoft.com/office/drawing/2014/main" val="4126510020"/>
                  </a:ext>
                </a:extLst>
              </a:tr>
              <a:tr h="246334">
                <a:tc>
                  <a:txBody>
                    <a:bodyPr/>
                    <a:lstStyle/>
                    <a:p>
                      <a:pPr algn="ctr"/>
                      <a:r>
                        <a:rPr lang="fr-FR" sz="1100" dirty="0" smtClean="0">
                          <a:latin typeface="Century Gothic" panose="020B0502020202020204" pitchFamily="34" charset="0"/>
                        </a:rPr>
                        <a:t>10</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Arrêté 22/12/2022</a:t>
                      </a:r>
                      <a:r>
                        <a:rPr lang="fr-FR" sz="1100" kern="1200" baseline="0" dirty="0" smtClean="0">
                          <a:solidFill>
                            <a:schemeClr val="dk1"/>
                          </a:solidFill>
                          <a:latin typeface="Century Gothic" panose="020B0502020202020204" pitchFamily="34" charset="0"/>
                          <a:ea typeface="+mn-ea"/>
                          <a:cs typeface="+mn-cs"/>
                        </a:rPr>
                        <a:t> données essentielles</a:t>
                      </a:r>
                      <a:endParaRPr lang="fr-FR" sz="1100" kern="1200" dirty="0" smtClean="0">
                        <a:solidFill>
                          <a:schemeClr val="dk1"/>
                        </a:solidFill>
                        <a:latin typeface="Century Gothic" panose="020B0502020202020204" pitchFamily="34" charset="0"/>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Nouveaux champs à prévoir et exporter sur</a:t>
                      </a:r>
                      <a:r>
                        <a:rPr lang="fr-FR" sz="1100" baseline="0" dirty="0" smtClean="0">
                          <a:latin typeface="Century Gothic" panose="020B0502020202020204" pitchFamily="34" charset="0"/>
                        </a:rPr>
                        <a:t> le profil</a:t>
                      </a:r>
                      <a:endParaRPr lang="fr-FR" sz="1100" dirty="0" smtClean="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Prévu T4 2023</a:t>
                      </a:r>
                    </a:p>
                  </a:txBody>
                  <a:tcPr anchor="ctr">
                    <a:solidFill>
                      <a:srgbClr val="FFCC00"/>
                    </a:solidFill>
                  </a:tcPr>
                </a:tc>
                <a:extLst>
                  <a:ext uri="{0D108BD9-81ED-4DB2-BD59-A6C34878D82A}">
                    <a16:rowId xmlns:a16="http://schemas.microsoft.com/office/drawing/2014/main" val="2799448387"/>
                  </a:ext>
                </a:extLst>
              </a:tr>
              <a:tr h="246334">
                <a:tc>
                  <a:txBody>
                    <a:bodyPr/>
                    <a:lstStyle/>
                    <a:p>
                      <a:pPr algn="ctr"/>
                      <a:r>
                        <a:rPr lang="fr-FR" sz="1100" dirty="0" smtClean="0">
                          <a:latin typeface="Century Gothic" panose="020B0502020202020204" pitchFamily="34" charset="0"/>
                        </a:rPr>
                        <a:t>11</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Arrêté 14/04/2023</a:t>
                      </a:r>
                      <a:r>
                        <a:rPr lang="fr-FR" sz="1100" kern="1200" baseline="0" dirty="0" smtClean="0">
                          <a:solidFill>
                            <a:schemeClr val="dk1"/>
                          </a:solidFill>
                          <a:latin typeface="Century Gothic" panose="020B0502020202020204" pitchFamily="34" charset="0"/>
                          <a:ea typeface="+mn-ea"/>
                          <a:cs typeface="+mn-cs"/>
                        </a:rPr>
                        <a:t> copie sauvegarde</a:t>
                      </a:r>
                      <a:endParaRPr lang="fr-FR" sz="1100" kern="1200" dirty="0" smtClean="0">
                        <a:solidFill>
                          <a:schemeClr val="dk1"/>
                        </a:solidFill>
                        <a:latin typeface="Century Gothic" panose="020B0502020202020204" pitchFamily="34" charset="0"/>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Pas matière</a:t>
                      </a:r>
                      <a:r>
                        <a:rPr lang="fr-FR" sz="1100" baseline="0" dirty="0" smtClean="0">
                          <a:latin typeface="Century Gothic" panose="020B0502020202020204" pitchFamily="34" charset="0"/>
                        </a:rPr>
                        <a:t> à appliquer (pas d’offre existante)</a:t>
                      </a:r>
                      <a:endParaRPr lang="fr-FR" sz="1100" dirty="0" smtClean="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A arbitrer</a:t>
                      </a:r>
                    </a:p>
                  </a:txBody>
                  <a:tcPr anchor="ctr">
                    <a:solidFill>
                      <a:srgbClr val="99CCFF"/>
                    </a:solidFill>
                  </a:tcPr>
                </a:tc>
                <a:extLst>
                  <a:ext uri="{0D108BD9-81ED-4DB2-BD59-A6C34878D82A}">
                    <a16:rowId xmlns:a16="http://schemas.microsoft.com/office/drawing/2014/main" val="2892360696"/>
                  </a:ext>
                </a:extLst>
              </a:tr>
              <a:tr h="306269">
                <a:tc>
                  <a:txBody>
                    <a:bodyPr/>
                    <a:lstStyle/>
                    <a:p>
                      <a:pPr algn="ctr"/>
                      <a:r>
                        <a:rPr lang="fr-FR" sz="1100" dirty="0" smtClean="0">
                          <a:latin typeface="Century Gothic" panose="020B0502020202020204" pitchFamily="34" charset="0"/>
                        </a:rPr>
                        <a:t>12</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Décret n°2023-209 Carte achat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Clause carte d’achat à mettre à jour</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Traité</a:t>
                      </a:r>
                    </a:p>
                  </a:txBody>
                  <a:tcPr anchor="ctr">
                    <a:solidFill>
                      <a:srgbClr val="99CC00"/>
                    </a:solidFill>
                  </a:tcPr>
                </a:tc>
                <a:extLst>
                  <a:ext uri="{0D108BD9-81ED-4DB2-BD59-A6C34878D82A}">
                    <a16:rowId xmlns:a16="http://schemas.microsoft.com/office/drawing/2014/main" val="4169944598"/>
                  </a:ext>
                </a:extLst>
              </a:tr>
              <a:tr h="246334">
                <a:tc>
                  <a:txBody>
                    <a:bodyPr/>
                    <a:lstStyle/>
                    <a:p>
                      <a:pPr algn="ctr"/>
                      <a:r>
                        <a:rPr lang="fr-FR" sz="1100" dirty="0" smtClean="0">
                          <a:latin typeface="Century Gothic" panose="020B0502020202020204" pitchFamily="34" charset="0"/>
                        </a:rPr>
                        <a:t>13</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Loi n° 2023-171 « auto-apurement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Pas d’impact identifié</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Pas d’impact</a:t>
                      </a:r>
                    </a:p>
                  </a:txBody>
                  <a:tcPr anchor="ctr">
                    <a:solidFill>
                      <a:schemeClr val="bg2">
                        <a:lumMod val="60000"/>
                        <a:lumOff val="40000"/>
                      </a:schemeClr>
                    </a:solidFill>
                  </a:tcPr>
                </a:tc>
                <a:extLst>
                  <a:ext uri="{0D108BD9-81ED-4DB2-BD59-A6C34878D82A}">
                    <a16:rowId xmlns:a16="http://schemas.microsoft.com/office/drawing/2014/main" val="2220443339"/>
                  </a:ext>
                </a:extLst>
              </a:tr>
              <a:tr h="246334">
                <a:tc>
                  <a:txBody>
                    <a:bodyPr/>
                    <a:lstStyle/>
                    <a:p>
                      <a:pPr algn="ctr"/>
                      <a:r>
                        <a:rPr lang="fr-FR" sz="1100" dirty="0" smtClean="0">
                          <a:latin typeface="Century Gothic" panose="020B0502020202020204" pitchFamily="34" charset="0"/>
                        </a:rPr>
                        <a:t>14</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CE n°488524 délai RC</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Pas</a:t>
                      </a:r>
                      <a:r>
                        <a:rPr lang="fr-FR" sz="1100" baseline="0" dirty="0" smtClean="0">
                          <a:latin typeface="Century Gothic" panose="020B0502020202020204" pitchFamily="34" charset="0"/>
                        </a:rPr>
                        <a:t> d’impact identifié</a:t>
                      </a:r>
                      <a:endParaRPr lang="fr-FR" sz="1100" dirty="0" smtClean="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Pas d’impact</a:t>
                      </a:r>
                    </a:p>
                  </a:txBody>
                  <a:tcPr anchor="ctr">
                    <a:solidFill>
                      <a:schemeClr val="accent3">
                        <a:lumMod val="75000"/>
                      </a:schemeClr>
                    </a:solidFill>
                  </a:tcPr>
                </a:tc>
                <a:extLst>
                  <a:ext uri="{0D108BD9-81ED-4DB2-BD59-A6C34878D82A}">
                    <a16:rowId xmlns:a16="http://schemas.microsoft.com/office/drawing/2014/main" val="291385798"/>
                  </a:ext>
                </a:extLst>
              </a:tr>
              <a:tr h="246334">
                <a:tc>
                  <a:txBody>
                    <a:bodyPr/>
                    <a:lstStyle/>
                    <a:p>
                      <a:pPr algn="ctr"/>
                      <a:r>
                        <a:rPr lang="fr-FR" sz="1100" dirty="0" smtClean="0">
                          <a:latin typeface="Century Gothic" panose="020B0502020202020204" pitchFamily="34" charset="0"/>
                        </a:rPr>
                        <a:t>15</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Jugements</a:t>
                      </a:r>
                      <a:r>
                        <a:rPr lang="fr-FR" sz="1100" kern="1200" baseline="0" dirty="0" smtClean="0">
                          <a:solidFill>
                            <a:schemeClr val="dk1"/>
                          </a:solidFill>
                          <a:latin typeface="Century Gothic" panose="020B0502020202020204" pitchFamily="34" charset="0"/>
                          <a:ea typeface="+mn-ea"/>
                          <a:cs typeface="+mn-cs"/>
                        </a:rPr>
                        <a:t> TA sur réponse fournisseurs</a:t>
                      </a:r>
                      <a:endParaRPr lang="fr-FR" sz="1100" kern="1200" dirty="0" smtClean="0">
                        <a:solidFill>
                          <a:schemeClr val="dk1"/>
                        </a:solidFill>
                        <a:latin typeface="Century Gothic" panose="020B0502020202020204" pitchFamily="34" charset="0"/>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Pas</a:t>
                      </a:r>
                      <a:r>
                        <a:rPr lang="fr-FR" sz="1100" baseline="0" dirty="0" smtClean="0">
                          <a:latin typeface="Century Gothic" panose="020B0502020202020204" pitchFamily="34" charset="0"/>
                        </a:rPr>
                        <a:t> d’impact identifié</a:t>
                      </a:r>
                      <a:endParaRPr lang="fr-FR" sz="1100" dirty="0" smtClean="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Pas d’impact</a:t>
                      </a:r>
                    </a:p>
                  </a:txBody>
                  <a:tcPr anchor="ctr">
                    <a:solidFill>
                      <a:srgbClr val="99CC00"/>
                    </a:solidFill>
                  </a:tcPr>
                </a:tc>
                <a:extLst>
                  <a:ext uri="{0D108BD9-81ED-4DB2-BD59-A6C34878D82A}">
                    <a16:rowId xmlns:a16="http://schemas.microsoft.com/office/drawing/2014/main" val="3046123343"/>
                  </a:ext>
                </a:extLst>
              </a:tr>
              <a:tr h="246334">
                <a:tc>
                  <a:txBody>
                    <a:bodyPr/>
                    <a:lstStyle/>
                    <a:p>
                      <a:pPr algn="ctr"/>
                      <a:r>
                        <a:rPr lang="fr-FR" sz="1100" dirty="0" smtClean="0">
                          <a:latin typeface="Century Gothic" panose="020B0502020202020204" pitchFamily="34" charset="0"/>
                        </a:rPr>
                        <a:t>16</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Loi n° 2023-973 et offres variables en EA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Clause</a:t>
                      </a:r>
                      <a:r>
                        <a:rPr lang="fr-FR" sz="1100" baseline="0" dirty="0" smtClean="0">
                          <a:latin typeface="Century Gothic" panose="020B0502020202020204" pitchFamily="34" charset="0"/>
                        </a:rPr>
                        <a:t> du RC à prévoir si demande</a:t>
                      </a:r>
                      <a:endParaRPr lang="fr-FR" sz="1100" dirty="0" smtClean="0">
                        <a:latin typeface="Century Gothic" panose="020B0502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A arbitrer</a:t>
                      </a:r>
                    </a:p>
                  </a:txBody>
                  <a:tcPr anchor="ctr">
                    <a:solidFill>
                      <a:srgbClr val="99CCFF"/>
                    </a:solidFill>
                  </a:tcPr>
                </a:tc>
                <a:extLst>
                  <a:ext uri="{0D108BD9-81ED-4DB2-BD59-A6C34878D82A}">
                    <a16:rowId xmlns:a16="http://schemas.microsoft.com/office/drawing/2014/main" val="4142682598"/>
                  </a:ext>
                </a:extLst>
              </a:tr>
              <a:tr h="246334">
                <a:tc>
                  <a:txBody>
                    <a:bodyPr/>
                    <a:lstStyle/>
                    <a:p>
                      <a:pPr algn="ctr"/>
                      <a:r>
                        <a:rPr lang="fr-FR" sz="1100" dirty="0" smtClean="0">
                          <a:latin typeface="Century Gothic" panose="020B0502020202020204" pitchFamily="34" charset="0"/>
                        </a:rPr>
                        <a:t>17</a:t>
                      </a:r>
                      <a:endParaRPr lang="fr-FR" sz="1100" dirty="0">
                        <a:latin typeface="Century Gothic" panose="020B0502020202020204" pitchFamily="34" charset="0"/>
                      </a:endParaRPr>
                    </a:p>
                  </a:txBody>
                  <a:tcPr anchor="ctr"/>
                </a:tc>
                <a:tc>
                  <a:txBody>
                    <a:bodyPr/>
                    <a:lstStyle/>
                    <a:p>
                      <a:r>
                        <a:rPr lang="fr-FR" sz="1100" kern="1200" dirty="0" smtClean="0">
                          <a:solidFill>
                            <a:schemeClr val="dk1"/>
                          </a:solidFill>
                          <a:latin typeface="Century Gothic" panose="020B0502020202020204" pitchFamily="34" charset="0"/>
                          <a:ea typeface="+mn-ea"/>
                          <a:cs typeface="+mn-cs"/>
                        </a:rPr>
                        <a:t>Projet de loi « simplification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entury Gothic" panose="020B0502020202020204" pitchFamily="34" charset="0"/>
                        </a:rPr>
                        <a:t>En veille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bg1"/>
                          </a:solidFill>
                          <a:latin typeface="Century Gothic" panose="020B0502020202020204" pitchFamily="34" charset="0"/>
                        </a:rPr>
                        <a:t>Pas d’impact</a:t>
                      </a:r>
                    </a:p>
                  </a:txBody>
                  <a:tcPr anchor="ctr">
                    <a:solidFill>
                      <a:schemeClr val="accent3">
                        <a:lumMod val="75000"/>
                      </a:schemeClr>
                    </a:solidFill>
                  </a:tcPr>
                </a:tc>
                <a:extLst>
                  <a:ext uri="{0D108BD9-81ED-4DB2-BD59-A6C34878D82A}">
                    <a16:rowId xmlns:a16="http://schemas.microsoft.com/office/drawing/2014/main" val="1237963095"/>
                  </a:ext>
                </a:extLst>
              </a:tr>
            </a:tbl>
          </a:graphicData>
        </a:graphic>
      </p:graphicFrame>
    </p:spTree>
    <p:extLst>
      <p:ext uri="{BB962C8B-B14F-4D97-AF65-F5344CB8AC3E}">
        <p14:creationId xmlns:p14="http://schemas.microsoft.com/office/powerpoint/2010/main" val="36214449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email">
            <a:extLst>
              <a:ext uri="{28A0092B-C50C-407E-A947-70E740481C1C}">
                <a14:useLocalDpi xmlns:a14="http://schemas.microsoft.com/office/drawing/2010/main"/>
              </a:ext>
            </a:extLst>
          </a:blip>
          <a:srcRect t="-803"/>
          <a:stretch/>
        </p:blipFill>
        <p:spPr>
          <a:xfrm>
            <a:off x="0" y="-635000"/>
            <a:ext cx="12192000" cy="7169150"/>
          </a:xfrm>
          <a:prstGeom prst="rect">
            <a:avLst/>
          </a:prstGeom>
        </p:spPr>
      </p:pic>
      <p:sp>
        <p:nvSpPr>
          <p:cNvPr id="11" name="Rectangle 10"/>
          <p:cNvSpPr/>
          <p:nvPr/>
        </p:nvSpPr>
        <p:spPr bwMode="auto">
          <a:xfrm>
            <a:off x="4472587" y="3700112"/>
            <a:ext cx="6946427" cy="1117979"/>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r"/>
            <a:r>
              <a:rPr lang="fr-FR" sz="6000" dirty="0" smtClean="0">
                <a:solidFill>
                  <a:schemeClr val="bg1"/>
                </a:solidFill>
                <a:latin typeface="Century Gothic" panose="020B0502020202020204" pitchFamily="34" charset="0"/>
              </a:rPr>
              <a:t>Des questions ?</a:t>
            </a:r>
            <a:endParaRPr lang="fr-FR" sz="7200" dirty="0">
              <a:solidFill>
                <a:schemeClr val="bg1"/>
              </a:solidFill>
              <a:latin typeface="Century Gothic" panose="020B0502020202020204" pitchFamily="34" charset="0"/>
            </a:endParaRPr>
          </a:p>
        </p:txBody>
      </p:sp>
      <p:grpSp>
        <p:nvGrpSpPr>
          <p:cNvPr id="4" name="Groupe 3"/>
          <p:cNvGrpSpPr/>
          <p:nvPr/>
        </p:nvGrpSpPr>
        <p:grpSpPr>
          <a:xfrm>
            <a:off x="0" y="6478964"/>
            <a:ext cx="12192000" cy="406420"/>
            <a:chOff x="-1524000" y="1294388"/>
            <a:chExt cx="12192000" cy="406420"/>
          </a:xfrm>
        </p:grpSpPr>
        <p:sp>
          <p:nvSpPr>
            <p:cNvPr id="5" name="Rectangle 4"/>
            <p:cNvSpPr/>
            <p:nvPr/>
          </p:nvSpPr>
          <p:spPr>
            <a:xfrm>
              <a:off x="-1524000" y="1294388"/>
              <a:ext cx="12192000" cy="4064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6"/>
            <p:cNvSpPr txBox="1">
              <a:spLocks noChangeArrowheads="1"/>
            </p:cNvSpPr>
            <p:nvPr/>
          </p:nvSpPr>
          <p:spPr bwMode="auto">
            <a:xfrm>
              <a:off x="4220867" y="1364962"/>
              <a:ext cx="7921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fld id="{8724AAEB-25F1-4AD7-A795-8F64E15F04BF}" type="slidenum">
                <a:rPr kumimoji="0" lang="fr-FR" sz="1400" b="0" i="0" u="none" strike="noStrike" kern="1200" cap="none" spc="0" normalizeH="0" baseline="0" noProof="0">
                  <a:ln>
                    <a:noFill/>
                  </a:ln>
                  <a:solidFill>
                    <a:srgbClr val="FFFFFF"/>
                  </a:solidFill>
                  <a:effectLst/>
                  <a:uLnTx/>
                  <a:uFillTx/>
                  <a:latin typeface="Century Gothic" pitchFamily="34" charset="0"/>
                  <a:ea typeface="+mn-ea"/>
                  <a:cs typeface="+mn-cs"/>
                </a:rPr>
                <a:pPr marL="0" marR="0" lvl="0" indent="0" algn="ctr" defTabSz="914400" rtl="0" eaLnBrk="1" fontAlgn="base" latinLnBrk="0" hangingPunct="1">
                  <a:lnSpc>
                    <a:spcPct val="100000"/>
                  </a:lnSpc>
                  <a:spcBef>
                    <a:spcPct val="50000"/>
                  </a:spcBef>
                  <a:spcAft>
                    <a:spcPct val="0"/>
                  </a:spcAft>
                  <a:buClrTx/>
                  <a:buSzTx/>
                  <a:buFontTx/>
                  <a:buNone/>
                  <a:tabLst/>
                  <a:defRPr/>
                </a:pPr>
                <a:t>35</a:t>
              </a:fld>
              <a:endParaRPr kumimoji="0" lang="fr-FR" sz="1400" b="0" i="0" u="none" strike="noStrike" kern="1200" cap="none" spc="0" normalizeH="0" baseline="0" noProof="0" dirty="0">
                <a:ln>
                  <a:noFill/>
                </a:ln>
                <a:solidFill>
                  <a:srgbClr val="FFFFFF"/>
                </a:solidFill>
                <a:effectLst/>
                <a:uLnTx/>
                <a:uFillTx/>
                <a:latin typeface="Century Gothic" pitchFamily="34" charset="0"/>
                <a:ea typeface="+mn-ea"/>
                <a:cs typeface="+mn-cs"/>
              </a:endParaRPr>
            </a:p>
          </p:txBody>
        </p:sp>
      </p:grpSp>
    </p:spTree>
    <p:extLst>
      <p:ext uri="{BB962C8B-B14F-4D97-AF65-F5344CB8AC3E}">
        <p14:creationId xmlns:p14="http://schemas.microsoft.com/office/powerpoint/2010/main" val="23411023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2781300"/>
            <a:ext cx="12192000" cy="4076700"/>
          </a:xfrm>
          <a:prstGeom prst="rect">
            <a:avLst/>
          </a:prstGeom>
          <a:solidFill>
            <a:srgbClr val="E3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pic>
        <p:nvPicPr>
          <p:cNvPr id="37891" name="Image 3" descr="vague.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126"/>
            <a:ext cx="12192000" cy="754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Image 4" descr="logo_negatif_degrad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91725" y="347662"/>
            <a:ext cx="1908175"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AutoShape 2" descr="data:image/jpeg;base64,/9j/4AAQSkZJRgABAQAAAQABAAD/2wCEAAkGBhQSEBQUEhQUFBUUFR4XFBUWFhcVFRsUIBgXHCIbFB0XHCYeFyEkGhcUHy8sIycpLCwsHB4xNjIqNSYrLCkBCQoKDgwOGg8PGiwkHyIpLCwsLSwtMC00NCwsLy8pLCksMCkpKSwsKSwsLyksLCwtKSwsKSwsKSosLCwsKSksLP/AABEIAHgAkAMBIgACEQEDEQH/xAAcAAACAgMBAQAAAAAAAAAAAAAABwUGAQMIBAL/xABGEAACAQMCAwUFBAQJDQAAAAABAgMABBESIQUGMQcTIkFRFDJhcYEjQnKRUqKxwTNDU4KSk6GywxUWFyREVFVilNHS0+H/xAAaAQACAwEBAAAAAAAAAAAAAAAAAgEDBAUG/8QAJhEAAgIBBAMAAQUBAAAAAAAAAAECEQMEEiExE0FRIjJhcaGxFP/aAAwDAQACEQMRAD8AeNFFFABRRRQAVF8y8dWztpJ3+4PCN93Oyjbpk4qUqL5i5divYDDNq05yCpwVbyI8j188igWV09vYreFds9wrk3EaSIegT7Nl+ROQ31/OmbwbmL2qzFxDGSWVtMZZQxZSRpJ6DJH9tJztC5ShsZVEMurWP4InLqAB4nOfMnbb1rbyKeJiOQ2ADIWCvq0FQ+M+EOdjhvL1qtNp0zm48+SE3CfP8Fy5f7YInOi8QwPkjUoLR9ejfeUjp0x8ulXE8yQG2kuUkEkUasWZDq90bgfGkvP2bcSZmdocsxLMe8j3YnJPXzJNVVZWXIBZeoIBI+Bzj6ijc0R/15cfE0dAcoc+Q34IUGOVd2iYgnH6Ske8PL4elWauWreQq6kFlIIwU94b/d6b+ldQWsmpFJBBKgkNgMNujY2BpouzTpc7yp32jbRRRTGwKKKKACiiigDFFFFABRVX5m7RLWyZkcs8o/i0G+4yNROwHTzpYcwdqd3c5WM+zp6Rk6yP+Zzv+WKVySM2XU48fDfI6uMcVS2heWRlVVHVjgE+Q6HqcDoaTHMHavd3GVixbofJDmTHxfy/mgV6+A9p0zyCG7jFzHIFj0BF1FsgZwdmJzk/IYxUr2o8rWMMffL9hM+yRxr4HI3OVGAvxPT4E1DdrgzZcsssN2N0l2KyRySSxJJ3JJySfUk9a6D7POD+z8OhUjDOO8f8T77/ACGkfSkfyvwn2m8gh8ncavwDdv1QR9a6TUYqIIXQQ7mzOK597RuDezcRlAGFkPep8mznH84NXQdLbto4NqgiuAN4m0P+Bun5MB/SNNJcGnWY92O/gn6uXCu1i9hCqxSZV/lF8ZHxZSD9Tn61TaKrTo4sMkofpY3rPtthIHe28qnz0srjz3GcE+XlVp5f57tbtCyPoKnBWUqjeW4BO43G4rnispEWYKoLEnAAGSSegA9c1KkzXDXZE+eTqes1XOQeGSQWMazFu8Yl31klgzEnByTuBirFVp2Iu0mFFFZoGMUGiigDnLnZpP8AKFx3rFmEhALac6B7vu7dMVCVae0Dld7W6dhHpgdsoyhtGTk6SWJOrrn+yqtVLPOZk1N2FbLi5eQ6nZnOMZZixx6ZY5rXRUFdjK7FeD6pprgjaNRGn4m3bHyUKP51N6qz2c8H9n4dCpGGkHev823GfkukVY5pAqlicAAkn4AZP9lXRVI9Bp4bMaR91H8f4ULm2lhP8YhUH0bGx+jYNV/sz5iN3bylj4lnc/HQ5Lr+QYj6VcKOyyLWSN+mcsyRlSVYYKkgj0IOCPzBr5q2dqHB+44jIQMLMBKvzOzfrAn61U6pZ53JDZJxCiig0CDA7G1DX0jOWLrCSud+rKCSSc56fmadFIjhnKF7aX1s6xM47xGWSIF0KEjOTtjwk9cfWnuKtidzR2obZLoKKKzTGw8XFuLR20LTSkhEGSQCx+QApbTdtv23gt8w4xu+JSfUYyo+W/zr19rPM11blIoiEimQ5cDLkg4ZcnZRgr033NKGklI5mq1Moy2w9EpzHx97ud5HZ9JYlEZy4QHyXoB9BUXRRVZzJScnbCpPlrhPtN3DD5O4DfgG7fqg1GUyexbg+qea4I2jURp+Jtzj5KB/SqUrZZghvyJDeVcDAqt9o3Eu54bOR7zr3a/Nzp/YWqy1TxzU78YS2Q/Yd0+TpHimU76W64X3fmDVrO9kaqvvBQOybjyW11IkzrHHLH1dgq61ORktsNi4pwxcdt292eFvlIh/YapPFucbgG/kX2YwWbqi95GxLucZQMHxkeuPMbVm54jHJdJH7HZ6fZBczmWIFoxgnScDf7vlULgzYX447bs19sNnHLapMrIWhffDKSY2wD574YIfzpPDfpvTZsuIxrbQ3kvDbJIJCSzKuXRQG30mPB1FdI36sKsHDeJ3AWCQWkKR3DhQiZEkSEEh5SF0nwjcADBI3pWrKMuFZpbroRsfD5W92OQ/KNz+wVqkjKkhgQR1BBB+oO4p3cA5ivruNJU9mCNPoKhH1mBXCtIpaTH0weoqmcz8Dm4lxS89n0EwBV0s2kkDC4XO2x1df31G0zz0yUU4tsr/AAfni8tT9nMxGPck+0TYYGA3TYAbEU/uC3pmt4ZG0kyRqxK505KgnTnfFJmDsgv2O4hT4mTP90GnPwWwMFvFEzajHGqFgMAkADIHlTRv2bNHHJG1O6PZRWaxTnQFp2xWM8qx93BqihVpHmBGV8iuM7DAU+efoaUVdJ8z8vre27QM7xhiCSmM7HODnYg0m+O9mV3DMVhieaMsAjjSSdurAHw+dVyRydZgk5bkrKhRVnvuzW/iUsYNYG57tg56+g3PrsK13nZ/eQ27XEsaxxquptTjWNwMFR5nNLTMXhyL0yuV0B2bcH9n4dCCMNIO9f5tuP1dIpIcucKNzdww/wAo4Dfg6t+qDXSyKAABsB0HwpoI3aCHLmRPM/EnhgPdI7SOQiFEaTSScF2C+SjLfHAHnVHu+GyWPELZl7+4SC3kGoQE4JDFVJiXxFmOSTvk5PWmfUFzRYyTmCKPIUyFpHwSqqsb41YYE5crjfy3p2b8sL5F3wXhJgl4fNcRuyzmV7kPG7KkxbKu6sMIRkDOPKtfEuLBoeIz6tMl5OttCGypEC4yxz0UqQT9Knrvh11HHpQXLaZ5CpJk1dwoAyxVgXZ3IZRtkLjbJzsDXOiYrJcd4rFogwlBaOIdHDLozIIQdv5VvUUtGXZSohePWdv7K0dtK88Uc1u1w4YyIkA1LoBydgdchA2GqpTmPnFvaZ1t5tcEdociNQ6G4YFUVWUHfxKcZ+6a23XEZz7RiSZGwiRrl/C7d3qJAQjSvenfP8X02NSfL7ye2AZlaIxlh/CKI3GAVYOqiRWL6lb3vCfIVIyXNLiyN5CW3g7gRiRpTbf6wxDiOMLlz7641FmAwv6OfLeA7Mua4kvLkzlUNy2tZG231M2ksdlGDn5j5Uxudr7ueH3L+fdMB82Gkf3q5yxUN0U6ifhlFL0dUK4IyDkHoR6VA8X57srZ9Es6hwcFVBdh+IKDj60koudbtbVrYSsYzjBJOtQMeFGByBt0+dQdDmTPX8fijqaOQMAR0IyPLY/OvukpyV2pNap3VyHmjHuMDl0GPd8Xvjpjfam7wfjEdzCssRyrAHqCQSM4bBOCPMUydmzDnjlXHZ7qMUUVJeYxXzLEGUqwBBGCDuCD6191hjtQAu+TeVIouLXbxajHAAi6t8SuAzAH0VcDf9KmLVF5ea/to3BsQ7yyvLI/tMa5Zmz0weg0r9Klf8uX/wDw4f8AVR/+NQjPicYRqv6MdovGWtuHytGxWRyI4yvvBmPUfHGqkgears/7Vcf1r/8AenK9rd3d1ame2EENu7Sn7ZJC0mkqmygYwSTVD587NGtQ08BLw9XDEa0yf1l3A9fXPWllZl1UckvzjdIrMfOF6vS6n/rCf21Pcpc43U15DDPdziORtGQUBDEHTuVP3sD61UuH8PknkWOJC7t0Udf/AJUpFynfJ9qLaYd0wOdByGDeQ6tgjyBpFZhxzyWny0PIcuyf77d/nF/66w/LBPvXV4flKF/uKKov+nDHW038/tsf4dZXtwz0tM/KbP8Ah1ZaOp58P3/Slce49egzWlxPJIqvpZXwclW2IOM74BqAqY5t44t3dNOIjCWADqW1eIDGfdGNgPLyqHqtnHyu5Pmwr6MZ06sHTnGrB06sZxnpnG+K+QM10DyNy2kHD4keManAlkVxn7U4O4bOkjCj6UJWW6fA8zaEeOW7rTq9mn09c90+MflTD7GeX5FaW5cMqMuiPORq3yWx5gYAB+JpqYrOKsUaOli0ccclKwooqvcV55toJWibvXdADIIonlEYPQyFR4aY2OSj2WGioPi3OMFuyI3ePI66xFFG8kmj9JlUZUfOtcnPNqLT2rWTEG0HCsWV840svUHNRYu+P0sFFRSczQM8CK+Tco0kRAOkooBJJ8tiOtebhPOcFzKUiEpGGIkMTiJgpwSrkYO9TZO+P0nqwRVf4Pzzb3TqkQnOvOljDIse2fvkafL1rdb84W7pC6s2J5jDH4SMyDVkH0HhO9RZCnF+zTwrkS1t7h7iND3jMWBY5CE9e7H3c5Px3qwYoqt3PaBbJIyDvpNDaHeOF5I1fONLMoxnO21HQfjBfCT/AM27bUzdxEWdw7EopJcdGOR1r0W/C4o3Z0jjRn95lRVY/iIGTUBzPzoLeVYUBMp0u/2MsoWEkgkCIZJyMYJA+Ne2bnC3SaCF2ZZLhA8YZCBhs4DE+6cjGD50cC7oWebjnIVrcRTKsSRPLuZVQatedWfz6+uTS/sexe4MhEssaRg7MuWZh6gHGn6n86ZF3zjbxpcOxbFtII5cISdZ04C/pe8OleLhPOym1lnuQydyQXAhmQBWOAF7wAyH1IA+VQ0inJiwzlyZ4D2b2dqVdYzJIpyJJDqIPqB7o+gq01DcG5rgunaOMurooZkkjeJ9J6MA4GRW7hfMUNxJNHE+poH0SDBGDv09RkEbeYNTwXw2RVRJOivDwnjMdyjNESQsjRnII8anB6/GvdUjp30FUaJbqxuLvRaPdLcy99G8bopDFQNEuo5UDGxGaKKgWUdxsuobm2v3u1tnnS4hRWWNk72N18vEQGU58j5VFz8sXL2sztDiS5vopzACraIldM6j0J0gk0UUUI8SZt4dypcW/FIgqF7OITNE2R4BKuTGcnOAw2+Br65V4Zcx3QEcFxbWoR+9hmlSSPWfd9nwSR6ny/eUUUQsKXR5+QOD3Nu8KywXq4DBiZ0NsM5Oe7Bz6fXesQcDuorSyxbu7wXskrxhkDaCZcHJON9QrFFFAsKSqxgcLu3liDSRNCxzmNyrMMHzKkjfrS5m4XfQWj2cUFxrWV3hubeRERgxYjvskMPe3HwFFFFDyx7vZ6eYuB3JvVlEV26+ypGzW0yRP3gJJDMx3H78V6+L8pyXlyhkjdENgEDsQzx3AfUuSDuw6kjrvRRRQvhXNkUvLt8/D75ZoT381xG4ClfHp7sFl3wPdJ8q9k3CLiTht7CIbzW4TQLmdJix1biMg+HAGTnrms0VFEeBffVG6w4Nc2kt66xzXEphUWszuGJG32TZIAKv4s43A/PRy5yneWNzbSEJIjoYrjuwVYAkvrlLHxkOcZHlRRU0HhXH7ElyZ7Tbs8ElpKEe5lk77VHoCs7MMjVq9PLzq60UUIthHaqP/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10" name="Rectangle 3"/>
          <p:cNvSpPr>
            <a:spLocks noGrp="1" noChangeArrowheads="1"/>
          </p:cNvSpPr>
          <p:nvPr>
            <p:ph type="ctrTitle"/>
          </p:nvPr>
        </p:nvSpPr>
        <p:spPr>
          <a:xfrm>
            <a:off x="2390775" y="2870480"/>
            <a:ext cx="7600950" cy="863600"/>
          </a:xfrm>
        </p:spPr>
        <p:txBody>
          <a:bodyPr/>
          <a:lstStyle/>
          <a:p>
            <a:pPr eaLnBrk="1" hangingPunct="1"/>
            <a:r>
              <a:rPr lang="fr-FR" sz="3900" b="1" dirty="0">
                <a:solidFill>
                  <a:schemeClr val="bg1"/>
                </a:solidFill>
                <a:latin typeface="Century Gothic" pitchFamily="34" charset="0"/>
              </a:rPr>
              <a:t>Merci</a:t>
            </a:r>
            <a:r>
              <a:rPr lang="fr-FR" sz="3900" b="1" dirty="0">
                <a:solidFill>
                  <a:srgbClr val="ED8B00"/>
                </a:solidFill>
                <a:latin typeface="Century Gothic" pitchFamily="34" charset="0"/>
              </a:rPr>
              <a:t>.</a:t>
            </a:r>
          </a:p>
        </p:txBody>
      </p:sp>
      <p:sp>
        <p:nvSpPr>
          <p:cNvPr id="8" name="Text Box 9"/>
          <p:cNvSpPr txBox="1">
            <a:spLocks noChangeArrowheads="1"/>
          </p:cNvSpPr>
          <p:nvPr/>
        </p:nvSpPr>
        <p:spPr bwMode="auto">
          <a:xfrm>
            <a:off x="7651750" y="5635215"/>
            <a:ext cx="4248150" cy="1045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fr-FR" sz="900" b="1" dirty="0">
                <a:latin typeface="Century Gothic" pitchFamily="34" charset="0"/>
                <a:cs typeface="Calibri" pitchFamily="34" charset="0"/>
              </a:rPr>
              <a:t>SIS Marchés </a:t>
            </a:r>
          </a:p>
          <a:p>
            <a:pPr algn="r" eaLnBrk="1" hangingPunct="1"/>
            <a:r>
              <a:rPr lang="fr-FR" sz="900" dirty="0">
                <a:latin typeface="Century Gothic" pitchFamily="34" charset="0"/>
                <a:cs typeface="Calibri" pitchFamily="34" charset="0"/>
              </a:rPr>
              <a:t>84 Bd de la Mission Marchand</a:t>
            </a:r>
          </a:p>
          <a:p>
            <a:pPr algn="r" eaLnBrk="1" hangingPunct="1"/>
            <a:r>
              <a:rPr lang="fr-FR" sz="900" dirty="0">
                <a:latin typeface="Century Gothic" pitchFamily="34" charset="0"/>
                <a:cs typeface="Calibri" pitchFamily="34" charset="0"/>
              </a:rPr>
              <a:t> 92411 </a:t>
            </a:r>
            <a:r>
              <a:rPr lang="fr-FR" sz="900" dirty="0" smtClean="0">
                <a:latin typeface="Century Gothic" pitchFamily="34" charset="0"/>
                <a:cs typeface="Calibri" pitchFamily="34" charset="0"/>
              </a:rPr>
              <a:t>Courbevoie Cedex</a:t>
            </a:r>
          </a:p>
          <a:p>
            <a:pPr algn="r" eaLnBrk="1" hangingPunct="1"/>
            <a:r>
              <a:rPr lang="fr-FR" sz="900" b="1" dirty="0" smtClean="0">
                <a:latin typeface="Century Gothic" pitchFamily="34" charset="0"/>
                <a:cs typeface="Calibri" pitchFamily="34" charset="0"/>
              </a:rPr>
              <a:t>Tél.</a:t>
            </a:r>
            <a:r>
              <a:rPr lang="fr-FR" sz="900" dirty="0" smtClean="0">
                <a:latin typeface="Century Gothic" pitchFamily="34" charset="0"/>
                <a:cs typeface="Calibri" pitchFamily="34" charset="0"/>
              </a:rPr>
              <a:t> 01 46 69 46 69</a:t>
            </a:r>
          </a:p>
          <a:p>
            <a:pPr algn="r" eaLnBrk="1" hangingPunct="1"/>
            <a:r>
              <a:rPr lang="fr-FR" sz="900" dirty="0" smtClean="0">
                <a:solidFill>
                  <a:srgbClr val="ED8B00"/>
                </a:solidFill>
                <a:latin typeface="Century Gothic" pitchFamily="34" charset="0"/>
                <a:cs typeface="Calibri" pitchFamily="34" charset="0"/>
                <a:hlinkClick r:id="rId4"/>
              </a:rPr>
              <a:t>info@sis-marches.com</a:t>
            </a:r>
            <a:r>
              <a:rPr lang="fr-FR" sz="900" dirty="0" smtClean="0">
                <a:latin typeface="Century Gothic" pitchFamily="34" charset="0"/>
                <a:cs typeface="Calibri" pitchFamily="34" charset="0"/>
              </a:rPr>
              <a:t>  </a:t>
            </a:r>
            <a:r>
              <a:rPr lang="fr-FR" sz="900" b="1" dirty="0" smtClean="0">
                <a:latin typeface="Century Gothic" pitchFamily="34" charset="0"/>
                <a:cs typeface="Calibri" pitchFamily="34" charset="0"/>
              </a:rPr>
              <a:t>www.sis-marches.com</a:t>
            </a:r>
          </a:p>
          <a:p>
            <a:pPr algn="r" eaLnBrk="1" hangingPunct="1"/>
            <a:r>
              <a:rPr lang="fr-FR" sz="900" dirty="0" smtClean="0">
                <a:latin typeface="Century Gothic" pitchFamily="34" charset="0"/>
                <a:cs typeface="Calibri" pitchFamily="34" charset="0"/>
              </a:rPr>
              <a:t>Illustrations </a:t>
            </a:r>
            <a:r>
              <a:rPr lang="fr-FR" sz="900" dirty="0">
                <a:latin typeface="Century Gothic" pitchFamily="34" charset="0"/>
                <a:cs typeface="Calibri" pitchFamily="34" charset="0"/>
              </a:rPr>
              <a:t>: </a:t>
            </a:r>
            <a:r>
              <a:rPr lang="fr-FR" sz="900" dirty="0">
                <a:latin typeface="Century Gothic" pitchFamily="34" charset="0"/>
                <a:cs typeface="Calibri" pitchFamily="34" charset="0"/>
                <a:hlinkClick r:id="rId5"/>
              </a:rPr>
              <a:t>https://</a:t>
            </a:r>
            <a:r>
              <a:rPr lang="fr-FR" sz="900" dirty="0" smtClean="0">
                <a:latin typeface="Century Gothic" pitchFamily="34" charset="0"/>
                <a:cs typeface="Calibri" pitchFamily="34" charset="0"/>
                <a:hlinkClick r:id="rId5"/>
              </a:rPr>
              <a:t>unsplash.com</a:t>
            </a:r>
            <a:endParaRPr lang="fr-FR" sz="900" dirty="0">
              <a:latin typeface="Century Gothic" pitchFamily="34" charset="0"/>
              <a:cs typeface="Calibri" pitchFamily="34" charset="0"/>
            </a:endParaRPr>
          </a:p>
        </p:txBody>
      </p:sp>
      <p:pic>
        <p:nvPicPr>
          <p:cNvPr id="12" name="Picture 4" descr="Ach@t Solutions | Gestion des achats &amp; marchés publics"/>
          <p:cNvPicPr>
            <a:picLocks noChangeAspect="1" noChangeArrowheads="1"/>
          </p:cNvPicPr>
          <p:nvPr/>
        </p:nvPicPr>
        <p:blipFill rotWithShape="1">
          <a:blip r:embed="rId6">
            <a:extLst>
              <a:ext uri="{28A0092B-C50C-407E-A947-70E740481C1C}">
                <a14:useLocalDpi xmlns:a14="http://schemas.microsoft.com/office/drawing/2010/main" val="0"/>
              </a:ext>
            </a:extLst>
          </a:blip>
          <a:srcRect t="18125" b="17757"/>
          <a:stretch/>
        </p:blipFill>
        <p:spPr bwMode="auto">
          <a:xfrm>
            <a:off x="848463" y="6004064"/>
            <a:ext cx="2271823" cy="516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685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10"/>
                                        </p:tgtEl>
                                      </p:cBhvr>
                                      <p:to x="80000" y="100000"/>
                                    </p:animScale>
                                    <p:anim by="(#ppt_w*0.10)" calcmode="lin" valueType="num">
                                      <p:cBhvr>
                                        <p:cTn id="7" dur="250" autoRev="1" fill="hold">
                                          <p:stCondLst>
                                            <p:cond delay="0"/>
                                          </p:stCondLst>
                                        </p:cTn>
                                        <p:tgtEl>
                                          <p:spTgt spid="10"/>
                                        </p:tgtEl>
                                        <p:attrNameLst>
                                          <p:attrName>ppt_x</p:attrName>
                                        </p:attrNameLst>
                                      </p:cBhvr>
                                    </p:anim>
                                    <p:anim by="(-#ppt_w*0.10)" calcmode="lin" valueType="num">
                                      <p:cBhvr>
                                        <p:cTn id="8" dur="250" autoRev="1" fill="hold">
                                          <p:stCondLst>
                                            <p:cond delay="0"/>
                                          </p:stCondLst>
                                        </p:cTn>
                                        <p:tgtEl>
                                          <p:spTgt spid="10"/>
                                        </p:tgtEl>
                                        <p:attrNameLst>
                                          <p:attrName>ppt_y</p:attrName>
                                        </p:attrNameLst>
                                      </p:cBhvr>
                                    </p:anim>
                                    <p:animRot by="-480000">
                                      <p:cBhvr>
                                        <p:cTn id="9" dur="250" autoRev="1"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990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a:extLst/>
      </a:spPr>
      <a:bodyPr vert="horz" wrap="square" lIns="18000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sz="3200" dirty="0" smtClean="0">
            <a:solidFill>
              <a:schemeClr val="bg1"/>
            </a:solidFill>
            <a:latin typeface="Century Gothic" panose="020B0502020202020204" pitchFamily="34" charset="0"/>
          </a:defRPr>
        </a:defPPr>
      </a:lstStyle>
    </a:spDef>
    <a:lnDef>
      <a:spPr bwMode="auto">
        <a:xfrm>
          <a:off x="0" y="0"/>
          <a:ext cx="1" cy="1"/>
        </a:xfrm>
        <a:custGeom>
          <a:avLst/>
          <a:gdLst/>
          <a:ahLst/>
          <a:cxnLst/>
          <a:rect l="0" t="0" r="0" b="0"/>
          <a:pathLst/>
        </a:custGeom>
        <a:noFill/>
        <a:ln w="9525" cap="flat" cmpd="sng" algn="ctr">
          <a:solidFill>
            <a:srgbClr val="C0C0C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38050</TotalTime>
  <Words>5080</Words>
  <Application>Microsoft Office PowerPoint</Application>
  <PresentationFormat>Grand écran</PresentationFormat>
  <Paragraphs>484</Paragraphs>
  <Slides>36</Slides>
  <Notes>35</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36</vt:i4>
      </vt:variant>
    </vt:vector>
  </HeadingPairs>
  <TitlesOfParts>
    <vt:vector size="48" baseType="lpstr">
      <vt:lpstr>Arial</vt:lpstr>
      <vt:lpstr>Calibri</vt:lpstr>
      <vt:lpstr>Century Gothic</vt:lpstr>
      <vt:lpstr>Monotype Sorts</vt:lpstr>
      <vt:lpstr>Segoe Print</vt:lpstr>
      <vt:lpstr>Segoe UI</vt:lpstr>
      <vt:lpstr>Segoe UI Light</vt:lpstr>
      <vt:lpstr>Times New Roman</vt:lpstr>
      <vt:lpstr>Trebuchet MS</vt:lpstr>
      <vt:lpstr>Webdings</vt:lpstr>
      <vt:lpstr>Wingdings</vt:lpstr>
      <vt:lpstr>Modèle par défaut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vt:lpstr>
    </vt:vector>
  </TitlesOfParts>
  <Company>SIS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utilisateurs novembre 2010</dc:title>
  <dc:creator>Raphael RAUX</dc:creator>
  <cp:lastModifiedBy>Raphaël RAUX</cp:lastModifiedBy>
  <cp:revision>9688</cp:revision>
  <cp:lastPrinted>2016-12-13T08:47:28Z</cp:lastPrinted>
  <dcterms:created xsi:type="dcterms:W3CDTF">2010-10-07T13:18:59Z</dcterms:created>
  <dcterms:modified xsi:type="dcterms:W3CDTF">2024-06-21T05:51:55Z</dcterms:modified>
</cp:coreProperties>
</file>